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252" autoAdjust="0"/>
  </p:normalViewPr>
  <p:slideViewPr>
    <p:cSldViewPr>
      <p:cViewPr varScale="1">
        <p:scale>
          <a:sx n="83" d="100"/>
          <a:sy n="83" d="100"/>
        </p:scale>
        <p:origin x="-23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35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2A6F8-381A-461F-9534-674091609863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753D1-7868-4FFC-B259-0A35ACE8F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47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ilent.com/find/EDK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ilent.com/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2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Основные</a:t>
            </a:r>
            <a:r>
              <a:rPr lang="en-US" sz="12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принципы</a:t>
            </a:r>
            <a:r>
              <a:rPr lang="en-US" sz="12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работы</a:t>
            </a:r>
            <a:r>
              <a:rPr lang="en-US" sz="12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endParaRPr lang="en-US" sz="12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Настоящее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презентация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предназначена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студентов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электротехнических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физических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факультетов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представляет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собой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важный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инструмент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измерения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напряжения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времени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современных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аналоговых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цифровых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электрических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цепях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После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окончания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электротехнического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или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физического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вуза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начала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работы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электронной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промышленности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вероятно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обнаружите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что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—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единственный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измерительный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прибор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который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используется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чаще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остальных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тестирования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проверки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отладки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схем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Еще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время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обучения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электротехническом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или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физическом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вузе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какого-либо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университета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будете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очень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часто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использовать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проведения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измерений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лабораториях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изучению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цепей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а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также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тестирования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проверки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лабораторных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работ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схем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Задача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этой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презентации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основным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принципам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работы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осциллографов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практических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работ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использованием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лабораторного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руководства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осциллографам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учебного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пособия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заключается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том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чтобы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лучше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понять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область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применения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способ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эффективного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использования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753D1-7868-4FFC-B259-0A35ACE8F5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21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Выполнение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измерений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помощью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курсоров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более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прецизионного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точного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измерения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напряжения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времени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используйте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курсоры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X и Y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Включение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курсоров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позволяет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отслеживать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горизонтальные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вертикальные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курсоры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маркеры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которые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автоматически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отображают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напряжение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время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соответствующих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точках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нижней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части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экрана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отображаются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абсолютные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значения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напряжения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времени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каждого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курсора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правой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части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экрана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—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разность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напряжения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разность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времени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между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курсорами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Чтобы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измерить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двойную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амплитуду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напряжения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достаточно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установить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курсоры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Y1 и Y2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верхнюю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нижнюю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точки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измерения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периода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частоты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установите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курсоры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X1 и X2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две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последовательные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точки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форме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где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пересекается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определенным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уровнем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напряжения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порога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endParaRPr lang="en-US" sz="11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Выполнение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измерений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помощью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автоматических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параметрических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измерений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выполнения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измерений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можно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использовать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только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устанавливаемые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пользователем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курсоры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функцию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автоматических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параметрических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измерений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которая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позволяет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получить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точное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значение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еще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быстрее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Большинство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современных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цифровых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запоминающих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осциллографов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профессионального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уровня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могут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автоматически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измерять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параметры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напряжения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времени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числе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напряжение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парном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импульсе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максимальное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минимальное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напряжение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период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частоту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время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нарастания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время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спада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т. п.</a:t>
            </a:r>
            <a:endParaRPr lang="en-US" sz="11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Основные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элементы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управления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настройкой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Перед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выполнением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каких-либо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измерений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сначала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необходимо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отрегулировать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элементы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управления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масштабированием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вертикали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горизонтали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чтобы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задать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надлежащий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масштаб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дисплее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К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основным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элементам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управления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относятся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элементы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управления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масштабированием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вертикали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горизонтали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а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также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ручка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уровня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Элементы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управления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масштабированием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вертикали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каждого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входного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канала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расположены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справа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ближе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к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нижней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части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передней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панели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непосредственно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над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входами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BNC.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Крупная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ручка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регулирует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настройку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числа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вольт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деление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вертикали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маленькая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ручка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—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положение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вертикали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смещение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Элементы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управления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масштабированием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горизонтали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расположены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ближе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к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верхней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части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передней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панели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Крупная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ручка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регулирует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настройку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числа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секунд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деление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маленькая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ручка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—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положение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горизонтали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задержку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Ручка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уровня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расположена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под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элементами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управления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масштабированием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горизонтали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Процедура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будет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подробно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рассмотрена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позднее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 </a:t>
            </a:r>
            <a:endParaRPr lang="en-US" sz="11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112" y="4343713"/>
            <a:ext cx="5485778" cy="4350582"/>
          </a:xfrm>
        </p:spPr>
        <p:txBody>
          <a:bodyPr>
            <a:normAutofit fontScale="85000" lnSpcReduction="10000"/>
          </a:bodyPr>
          <a:lstStyle/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Надлежащее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масштабирование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3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Как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правило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настройка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масштабирования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выполняется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неоднократно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Например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исходному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масштабированию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можно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определить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относительно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низкую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амплитуду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наличие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большого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числа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циклов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экране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как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показано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снимке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экрана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слева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случае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видим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что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высота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амплитуды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изображенного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составляет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всего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лишь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деление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Поверните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ручку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числа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вольт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деление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чтобы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увеличить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масштаб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Если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повернуть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ручку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неправильном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направлении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масштаб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вертикали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уменьшится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Поворачивайте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ручку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противоположном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направлении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форма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будет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занимать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большую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половину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экрана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высоту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Обратите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внимание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что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нажатии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ручки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V/div</a:t>
            </a:r>
            <a:r>
              <a:rPr lang="en-US" sz="1100" b="0" i="0" baseline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деление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уменьшается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шаг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настройки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параметра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числа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вольт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деление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что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позволяет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заполнить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большую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часть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экрана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более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точных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прецизионных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измерений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Если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входной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имеет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смещение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постоянной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составляющей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смещается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выше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ниже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центрального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положения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экране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может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потребоваться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отрегулировать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положение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формы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центру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экрана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помощью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ручки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положения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вертикали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надлежащего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масштабирования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горизонтали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поверните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ручку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S/div</a:t>
            </a:r>
            <a:r>
              <a:rPr lang="en-US" sz="1100" b="0" i="0" baseline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деление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также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называется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регулятором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временной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развертки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так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чтобы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экране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отображалась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лишь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пара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циклов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Однако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если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необходимо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просмотреть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только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быстрый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фронт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цифрового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установите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параметра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числа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секунд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деление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низкое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значение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чтобы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просмотреть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быстрый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передний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задний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фронты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высоким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разрешением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горизонтали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Наконец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получения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стабильного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изображения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может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потребоваться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настроить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уровень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вращении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ручки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уровня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отобразится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индикатор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уровня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горизонтали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аналогичен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курсору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напряжения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который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обозначает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фактический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уровень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Обычно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правильная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настройка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уровня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соответствует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приблизительно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50%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вертикальной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амплитуды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быстрой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установки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уровня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50%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повторяющемся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входном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достаточно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нажать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ручку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уровня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Процедура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будет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подробно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рассмотрена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позднее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Обратите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внимание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что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после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использования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элементов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управления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масштабированием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вертикали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горизонтали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а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также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уровнем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может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потребоваться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повторно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настроить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некоторые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параметры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чтобы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получить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необходимое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изображение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Запомните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еще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один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быстрый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легкий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способ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настройки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масштабирования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простым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повторяющимся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входным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—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функция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автомасштаба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Тем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менее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функцию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автомасштаба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всегда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можно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выполнить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отношении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более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сложных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сигналов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частом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использовании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функции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сможете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эффективно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работать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когда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потребуется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выполнить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настройки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вручную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Кроме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преподаватель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может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отключить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функцию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автомасштаба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помощью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специальной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команды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u="sng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Примечание</a:t>
            </a:r>
            <a:r>
              <a:rPr lang="en-US" sz="1100" b="0" i="0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u="sng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u="sng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преподавателя</a:t>
            </a:r>
            <a:r>
              <a:rPr lang="en-US" sz="1100" b="0" i="0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Чтобы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отключить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функцию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автомасштаба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загрузите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команду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"</a:t>
            </a:r>
            <a:r>
              <a:rPr lang="en-US" sz="105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:</a:t>
            </a:r>
            <a:r>
              <a:rPr lang="en-US" sz="105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AUToscale</a:t>
            </a:r>
            <a:r>
              <a:rPr lang="en-US" sz="105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DISable</a:t>
            </a:r>
            <a:r>
              <a:rPr lang="en-US" sz="105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", </a:t>
            </a:r>
            <a:r>
              <a:rPr lang="en-US" sz="105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установив</a:t>
            </a:r>
            <a:r>
              <a:rPr lang="en-US" sz="105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соединение</a:t>
            </a:r>
            <a:r>
              <a:rPr lang="en-US" sz="105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 </a:t>
            </a:r>
            <a:r>
              <a:rPr lang="en-US" sz="105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осциллографом</a:t>
            </a:r>
            <a:r>
              <a:rPr lang="en-US" sz="105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посредством</a:t>
            </a:r>
            <a:r>
              <a:rPr lang="en-US" sz="105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USB </a:t>
            </a:r>
            <a:r>
              <a:rPr lang="en-US" sz="105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или</a:t>
            </a:r>
            <a:r>
              <a:rPr lang="en-US" sz="105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сети</a:t>
            </a:r>
            <a:r>
              <a:rPr lang="en-US" sz="105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LAN. </a:t>
            </a:r>
            <a:r>
              <a:rPr lang="en-US" sz="105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После</a:t>
            </a:r>
            <a:r>
              <a:rPr lang="en-US" sz="105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загрузки</a:t>
            </a:r>
            <a:r>
              <a:rPr lang="en-US" sz="105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этой</a:t>
            </a:r>
            <a:r>
              <a:rPr lang="en-US" sz="105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команды</a:t>
            </a:r>
            <a:r>
              <a:rPr lang="en-US" sz="105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05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</a:t>
            </a:r>
            <a:r>
              <a:rPr lang="en-US" sz="105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05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функция</a:t>
            </a:r>
            <a:r>
              <a:rPr lang="en-US" sz="105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автомасштаба</a:t>
            </a:r>
            <a:r>
              <a:rPr lang="en-US" sz="105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будет</a:t>
            </a:r>
            <a:r>
              <a:rPr lang="en-US" sz="105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отключена</a:t>
            </a:r>
            <a:r>
              <a:rPr lang="en-US" sz="105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05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постоянной</a:t>
            </a:r>
            <a:r>
              <a:rPr lang="en-US" sz="105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основе</a:t>
            </a:r>
            <a:r>
              <a:rPr lang="en-US" sz="105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до</a:t>
            </a:r>
            <a:r>
              <a:rPr lang="en-US" sz="105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тех</a:t>
            </a:r>
            <a:r>
              <a:rPr lang="en-US" sz="105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пор</a:t>
            </a:r>
            <a:r>
              <a:rPr lang="en-US" sz="105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05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пока</a:t>
            </a:r>
            <a:r>
              <a:rPr lang="en-US" sz="105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</a:t>
            </a:r>
            <a:r>
              <a:rPr lang="en-US" sz="105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будет</a:t>
            </a:r>
            <a:r>
              <a:rPr lang="en-US" sz="105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загружена</a:t>
            </a:r>
            <a:r>
              <a:rPr lang="en-US" sz="105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команда</a:t>
            </a:r>
            <a:r>
              <a:rPr lang="en-US" sz="105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включения</a:t>
            </a:r>
            <a:r>
              <a:rPr lang="en-US" sz="105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(:</a:t>
            </a:r>
            <a:r>
              <a:rPr lang="en-US" sz="105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AUToscale</a:t>
            </a:r>
            <a:r>
              <a:rPr lang="en-US" sz="105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ENABle</a:t>
            </a:r>
            <a:r>
              <a:rPr lang="en-US" sz="105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endParaRPr 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Описание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запуска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Функцию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зачастую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недооценивают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однако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крайне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важно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уметь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правильно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ее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использовать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особенно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отслеживании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очень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сложных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сигналов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можно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сравнить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синхронизированной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фотосъемкой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Один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"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снимок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"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действительности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состоит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множества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отдельных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последовательных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оцифрованных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Обычно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отслеживании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повторного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входного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выполняет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повторяющиеся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циклы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сбора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съемку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вывода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реального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изображения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входного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Подобную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повторяющуюся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съемку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выполняемую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необходимо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синхронизировать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уникальной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точке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входного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чтобы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отобразить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стабильный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дисплее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Хотя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некоторых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можно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выбрать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различные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расширенные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режимы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наиболее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распространен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тип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котором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срабатывает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когда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входной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пересекает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определенный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уровень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порогового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напряжения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прямом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обратном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направлении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Такой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способ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называется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фронту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Другими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словами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запускается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выполняет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съемку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когда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входной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переходит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низкого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уровня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напряжения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к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высокому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уровню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напряжения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переднему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фронту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когда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входной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переходит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высокого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уровня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напряжения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к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низкому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уровню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напряжения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заднему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фронту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можно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сравнить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фотофинишем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скачках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Чтобы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точно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определить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победителя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скачек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затвор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фотоаппарата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должен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быть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синхронизирован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моментом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когда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нос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лидирующей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лошади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пересекает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линию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финиша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направлению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скачки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l">
              <a:spcBef>
                <a:spcPts val="432"/>
              </a:spcBef>
              <a:spcAft>
                <a:spcPts val="0"/>
              </a:spcAft>
              <a:buNone/>
            </a:pPr>
            <a:r>
              <a:rPr lang="en-US" sz="12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Примеры</a:t>
            </a:r>
            <a:r>
              <a:rPr lang="en-US" sz="12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запуска</a:t>
            </a:r>
            <a:endParaRPr lang="en-US" sz="12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432"/>
              </a:spcBef>
              <a:spcAft>
                <a:spcPts val="0"/>
              </a:spcAft>
              <a:buNone/>
            </a:pP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этом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слайде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представлены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три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примера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снимке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экрана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слева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уровень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находится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выше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В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этом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случае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входной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никогда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пересекает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уровень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порога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любом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направлении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С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помощью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режима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Auto (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Авто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который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используется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умолчанию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осуществляются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асинхронные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снимки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входного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наблюдается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неустойчивый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Фактически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этот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пример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демонстрирует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что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выполняется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algn="l">
              <a:spcBef>
                <a:spcPts val="432"/>
              </a:spcBef>
              <a:spcAft>
                <a:spcPts val="0"/>
              </a:spcAft>
              <a:buNone/>
            </a:pP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использовании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режима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Auto (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Авто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выполняет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"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автоматические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"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асинхронные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если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реальное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событие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происходит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истечении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заданного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периода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ожидания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Несмотря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что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синхронизирован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является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устойчивым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можно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меньшей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мере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наблюдать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масштаб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вертикали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Если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использован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режим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Normal (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Нормальный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и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уровень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установлен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над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сигналом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создаст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снимки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устойчивые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или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неустойчивые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сигналы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будут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отсутствовать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432"/>
              </a:spcBef>
              <a:spcAft>
                <a:spcPts val="0"/>
              </a:spcAft>
              <a:buNone/>
            </a:pP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снимке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экрана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центре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настроен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передним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фронтам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входного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уровень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установлен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приблизительно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50%. В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этом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случае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передний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фронт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входного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отображается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точно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центру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экрана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точка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умолчанию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algn="l">
              <a:spcBef>
                <a:spcPts val="432"/>
              </a:spcBef>
              <a:spcAft>
                <a:spcPts val="0"/>
              </a:spcAft>
              <a:buNone/>
            </a:pP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снимке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экрана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справа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настроен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задним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фронтам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входного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уровень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установлен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более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высокий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уровень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(+2,0 В),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который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находится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ближе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к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положительному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пику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Теперь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задний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фронт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входного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отображается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точно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центру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экрана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положение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опять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служит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точкой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432"/>
              </a:spcBef>
              <a:spcAft>
                <a:spcPts val="0"/>
              </a:spcAft>
              <a:buNone/>
            </a:pP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Несмотря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что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всех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цифровых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осциллографах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точка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умолчанию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расположена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центре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экрана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горизонтали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ее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можно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переместить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влево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или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вправо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повернув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ручку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задержки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горизонтали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ее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также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называют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ручкой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положения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горизонтали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аналоговых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осциллографах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старых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моделей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уровень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находится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левой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части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экрана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значит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что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аналоговые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осциллографы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отображают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только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участки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сигналов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которые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следуют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событием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иногда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их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называют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данными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положительного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времени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DSO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могут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отображаться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участки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сигналов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как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предшествующие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отрицательное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время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или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предпусковые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данные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событию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так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следующие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данные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положительного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времени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ним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Предпусковые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данные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позволяют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анализировать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данные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сигналов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которые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вызвали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определенное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состояние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ошибки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endParaRPr lang="en-US" sz="12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Расширенный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Несмотря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что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большинстве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запланированных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экспериментов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студентов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электротехнических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физических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факультетов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используется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преимущественно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простой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переднему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заднему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фронтам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некоторые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современные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профессионального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уровня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имеют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расширенные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режимы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синхронизации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циклов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сбора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съемки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сигналов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более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сложным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данном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примере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показан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сложный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тактовый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данных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передаваемые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последовательной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шине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</a:t>
            </a:r>
            <a:r>
              <a:rPr lang="en-US" sz="1100" b="0" i="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уникальному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событию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последовательной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шины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например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записи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определенному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адресу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требуется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выполнить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шине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</a:t>
            </a:r>
            <a:r>
              <a:rPr lang="en-US" sz="1100" b="0" i="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Простой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фронту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выполняется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только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пересечениях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произвольными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фронтами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  <a:endParaRPr lang="en-US" sz="11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Принцип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работы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Все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цифровые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запоминающие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(DSO)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построены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базе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аналого-цифрового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преобразователя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(ADC)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модуля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памяти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Именно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этот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компонент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создает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снимки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Аналоговый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входной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поступает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ADC,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где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аналоговое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значение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напряжения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определенном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моменте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времени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преобразуется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цифровое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двоичное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значение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Обычно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большинстве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современных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DSO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используются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8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битов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разрешения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вертикали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Другими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словами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обычные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DSO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могут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разложить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значения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напряжения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входных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сигналов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части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256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составляющих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Входной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предварительно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масштабируется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блоках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Attenuator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Аттенюатор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), DC offset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Смещение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постоянной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составляющей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и Amplifier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Усилитель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таким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образом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чтобы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попал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заданный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динамических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диапазон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ADC.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время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вращения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ручки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V/div</a:t>
            </a:r>
            <a:r>
              <a:rPr lang="en-US" sz="1100" b="0" i="0" baseline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деление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блоке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аттенюатора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настраиваются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определенные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сети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делителей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напряжения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возможного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уменьшения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амплитуды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входного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а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также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устанавливается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коэффициент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усиления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С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помощью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ручки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положения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вертикали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изменяется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смещение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постоянной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составляющей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делается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чтобы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входной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содержащий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определенное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смещение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постоянной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составляющей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попал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пределы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заданного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динамического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диапазона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ADC.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Блоки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временной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развертки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определяют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время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скорость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отбора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ADC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съемки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фактически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определяет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время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когда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блок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временной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развертки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должен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остановить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циклы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сбора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снимки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Например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если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объем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памяти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составляет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1000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точек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цикл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сбора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настроен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точно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центру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экрана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блок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временной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развертки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разрешит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блокам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ADC/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памяти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непрерывно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собирать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входе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позволит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заполнить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меньшей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мере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половину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объема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памяти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После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события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блок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временной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развертки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подаст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команду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блоки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ADC/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памяти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отбора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500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дополнительных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перед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остановом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отбора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первые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500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памяти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будут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представлять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собой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данные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перед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событием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а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последние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500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—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данные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после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события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завершении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цикла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сбора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необходимо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обработать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сохраненные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памяти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отображения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В DSO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старых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моделей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считывания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данных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памяти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одной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единовременно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обработки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повторного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сохранения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выборочных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данных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памяти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дисплея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использовался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ЦП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Этот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процесс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занимал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массу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времени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иногда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становился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причиной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низкой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скорости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обновления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частности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обработке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объемных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записей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большинстве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современных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DSO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применяются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отдельные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устанавливаемые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заказ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DSP,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которые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обеспечивают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быструю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обработку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цифровую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фильтрацию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данных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эффективную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передачу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данных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сигналов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память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дисплея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что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способствует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повышению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пропускной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способности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скорости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обновления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  <a:endParaRPr lang="en-US" sz="11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Характеристики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работы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обладает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массой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различных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характеристик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наиболее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важной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является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полоса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пропускания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Максимальная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частота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входного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которую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можно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зарегистрировать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точно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измерить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зависит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характеристики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полосы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пропускания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Однако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может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точно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измерить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же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частотой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что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у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полосы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пропускания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Все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обладают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амплитудно-низкочастотной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характеристикой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обычно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называемый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гауссовой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амплитудно-частотной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характеристикой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Гауссова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амплитудно-частотная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характеристика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весьма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точно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соответствует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однополюсному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фильтру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низких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частот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Возможно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других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занятиях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электротехнике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изображали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схемы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аналогичных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характеристик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которые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известны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как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диаграммы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Боде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мере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повышения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частоты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входного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начинается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его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затухание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накапливается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погрешность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Частота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которой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входной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синусоидальной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волной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затухает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3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дБ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соответствует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полосе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пропускания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Затухание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3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дБ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приблизительно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соответствует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30%,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что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можно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вычислить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формуле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20 Log(Vo/Vi). </a:t>
            </a:r>
            <a:endParaRPr lang="en-US" sz="11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Выбор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нужной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полосы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пропускания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Поскольку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синусоидальные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волны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входного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затухают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приблизительно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30% (-3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дБ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частоты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полосы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пропускания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тестирования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сигналов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запрещается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использовать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определенной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полосой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пропускания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совпадающей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частотой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сигналов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проведения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аналоговых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/РЧ-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измерений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синусоидальных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волн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полоса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пропускания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должна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быть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три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раза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шире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самой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высокой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частоты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синусоидальной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волны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входного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который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потребуется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измерить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Как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правило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полосе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пропускания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равной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1/3,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затухание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сигналов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минимально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использовании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цифровых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приборов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часто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встречающихся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настоящее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время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полоса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пропускания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должна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меньшей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мере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5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раз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превышать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максимальную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тактовой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частоту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системы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Как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известно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курсов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электротехнике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все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числе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цифровые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тактовые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состоят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множества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синусоидальных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волн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Если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полоса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пропускания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меньшей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мере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пять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раз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превышает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максимальную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тактовую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частоту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сможет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регистрировать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пятой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гармоники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минимальным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затуханием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слайде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представлены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два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разными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полосами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пропускания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регистрирующие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один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же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цифровой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тактовый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частотой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100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МГц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снимке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экрана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слева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изображен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цифровой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тактовый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100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МГц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регистрации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полосой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пропускания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100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МГц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Затухание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наивысшей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гармоники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произошло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такой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степени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что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фактически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осталась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только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основная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частотная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составляющая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тактового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синусоидальная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волна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100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МГц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). 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снимке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экрана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справа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изображен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тактовый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100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МГц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регистрации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полосой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пропускания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500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МГц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Такой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регистрирует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только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основную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частотную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составляющую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100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МГц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3 и 5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гармоники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приемлемой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точностью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Обратите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внимание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что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рекомендация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относительно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использования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коэффициента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5X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цифровых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приборов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действительности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основана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практическом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опыте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определения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нужной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полосы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пропускания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используется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более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точный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метод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основанный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фактическом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частотном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содержимом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высокоскоростных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фронтов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без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учета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тактовой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частоты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получения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дополнительной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информации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приложение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"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Оценка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полосы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пропускания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приложениях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"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конце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презентации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 </a:t>
            </a:r>
            <a:endParaRPr lang="en-US" sz="11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Программа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начале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презентации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будет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рассмотрено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определение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Далее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будут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затронуты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следующие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вопросы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: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Основы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проведения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измерений</a:t>
            </a:r>
            <a:endParaRPr lang="en-US" sz="1100" b="0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Выполнение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измерений</a:t>
            </a:r>
            <a:endParaRPr lang="en-US" sz="1100" b="0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Масштабирование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сигналов</a:t>
            </a:r>
            <a:endParaRPr lang="en-US" sz="1100" b="0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Описание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запуска</a:t>
            </a:r>
            <a:endParaRPr lang="en-US" sz="1100" b="0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Принцип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работы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характеристики</a:t>
            </a:r>
            <a:endParaRPr lang="en-US" sz="1100" b="0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Динамическое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моделирование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нагрузка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пробника</a:t>
            </a:r>
            <a:endParaRPr lang="en-US" sz="1100" b="0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Использование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лабораторного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руководства</a:t>
            </a:r>
            <a:endParaRPr lang="en-US" sz="1100" b="0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Дополнительные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технические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ресурсы</a:t>
            </a:r>
            <a:endParaRPr lang="en-US" sz="11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Другие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важные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характеристики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Несмотря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что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полоса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пропускания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является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наиболее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важной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характеристикой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существуют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другие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характеристики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которые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необходимо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учитывать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выборе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приобретении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Они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перечислены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ниже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Частота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дискретизации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должна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быть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меньшей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мере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4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раза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выше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полосы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пропускания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Объем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памяти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определяет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длину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которую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можно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зарегистрировать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Число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каналов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—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большинство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осциллографов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поддерживают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2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4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Тем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менее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модели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MSO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оснащены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дополнительными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логическими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каналами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синхронизации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сбора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данных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которые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позволяют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отслеживать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тестировать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более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сложные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цифровые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Скорость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обновления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—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быстрое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обновление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означает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быструю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съемку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что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повышает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вероятность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регистрации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редких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событий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например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импульсных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помех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Качество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изображения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дисплея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зависит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размера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разрешения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число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уровней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яркости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Градация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яркости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—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важная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характеристика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дисплея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определения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оценки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случайного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шума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дрожания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Расширенные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режимы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запуска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позволяют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выполнять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синхронизацию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более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сложным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например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последовательной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шины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  <a:endParaRPr lang="en-US" sz="11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Повторение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измерения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—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модель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пробника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динамического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диапазона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переменного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тока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Ранее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рассмотрели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статическую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модель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модель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постоянного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стандартного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пассивного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10:1.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Статическая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модель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модель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постоянного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значительно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упрощена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счет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отключения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емкостных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элементов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компонентов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Таким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образом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получим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сеть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делителей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напряжения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двумя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резисторами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Теперь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обратимся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к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модели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динамического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диапазона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переменного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примем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внимание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влияния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оказываемые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емкостными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элементами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модели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кабеля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представляющая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собой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емкость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кабеля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представляющая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собой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емкость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входе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BNC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—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внутренние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паразитные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емкости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модели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Т. е.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элементы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заложены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конструкцию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прибора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однако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необходимо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учитывать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наконечника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комп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обозначающие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конденсатор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переменной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емкости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компенсации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заложены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конструкцию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прибора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компенсации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естественных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внутренних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емкостных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элементов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Если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значение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комп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правильно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настроено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емкостное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сопротивление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наконечника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относительно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суммы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комп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+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кабеля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+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параллельном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подключении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должно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иметь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коэффициент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затухания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равный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затуханию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резистивных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компонентов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модели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Другими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словами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значение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X</a:t>
            </a:r>
            <a:r>
              <a:rPr lang="en-US" sz="1100" b="0" i="0" baseline="-25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C-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наконечника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должно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быть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9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раз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больше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X</a:t>
            </a:r>
            <a:r>
              <a:rPr lang="en-US" sz="1100" b="0" i="0" baseline="-25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C-parallel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установится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такое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же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уменьшение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10:1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амплитуды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поступающего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вход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BNC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условиях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переменного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динамического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диапазона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что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резистивной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сети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условиях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постоянного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Также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обратите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внимание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что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если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X</a:t>
            </a:r>
            <a:r>
              <a:rPr lang="en-US" sz="1100" b="0" i="0" baseline="-25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C-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наконечника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больше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baseline="-25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C-parallel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ровно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9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раз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постоянная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времени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RC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наконечника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наконечника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будет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равна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такой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же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постоянной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времени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RC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parallel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endParaRPr lang="en-US" sz="11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Компенсация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пробников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Чтобы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выполнить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компенсацию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пробников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сначала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подключите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к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контакту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Probe Comp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передней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панели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Этот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же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контакт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может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иметь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подпись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Demo2.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Если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обучающие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отключены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контакте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используемом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компенсации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пробников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будет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всегда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присутствовать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прямоугольная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волна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частотой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кГц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Затем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настройте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вывода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экран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нескольких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циклов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Если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компенсация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пробников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выполнена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правильно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каждом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канале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отобразится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волна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практически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идеальной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прямоугольной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формы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как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показано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снимке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экрана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слева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противном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случае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будет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наблюдаться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волна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искаженной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формы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как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снимке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экрана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справа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Чтобы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устранить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искажение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настройте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каждом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конденсатор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переменной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емкости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компенсации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помощью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небольшой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отвертки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плоским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жалом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так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чтобы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имел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идеальную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прямоугольную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форму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Компенсация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конкретных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пробников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отдельного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выполняется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только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один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раз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Однако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рекомендуется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периодически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подключать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к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контакту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компенсации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проверки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правильности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настройки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endParaRPr lang="en-US" sz="11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Нагрузка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пробника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Кроме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правильной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компенсации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пассивных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пробников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10:1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достижения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наибольшей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точности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измерений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проводимых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необходимо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учитывать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нагрузку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пробников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Какое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влияние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цепь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окажет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подключение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к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тестируемому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прибору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(DUT)?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подключении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любого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прибора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к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цепи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этот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прибор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числе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становится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частью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DUT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может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подавать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нагрузку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некоторой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степени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изменять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Чтобы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определить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степень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нагрузки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упростите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конструкцию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оставив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один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резистор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конденсатор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как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показано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слайде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Теперь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вычислим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значения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нагр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нагр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  <a:endParaRPr lang="en-US" sz="11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112" y="4343713"/>
            <a:ext cx="5580682" cy="4115426"/>
          </a:xfrm>
          <a:ln>
            <a:noFill/>
          </a:ln>
        </p:spPr>
        <p:txBody>
          <a:bodyPr>
            <a:normAutofit fontScale="85000" lnSpcReduction="10000"/>
          </a:bodyPr>
          <a:lstStyle/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Задание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Пусть</a:t>
            </a:r>
            <a:endParaRPr lang="en-US" sz="1100" b="0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= 15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пФ</a:t>
            </a:r>
            <a:endParaRPr lang="en-US" sz="1100" b="0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кабеля</a:t>
            </a:r>
            <a:r>
              <a:rPr lang="en-US" sz="1100" b="0" i="0" baseline="-25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= 100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пФ</a:t>
            </a:r>
            <a:endParaRPr lang="en-US" sz="1100" b="0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наконечника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= 15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пФ</a:t>
            </a:r>
            <a:endParaRPr lang="en-US" sz="1100" b="0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endParaRPr lang="en-US" sz="1100" dirty="0" smtClean="0"/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нагр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представляет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собой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сумму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наконечника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(9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(1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равную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10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Определите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комп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(с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учетом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правильной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компенсации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используя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приведенные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выше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уравнения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емкостного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сопротивления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Помните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что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сопротивление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наконечника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должно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9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раз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превышать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сопротивление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parallel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Обратите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внимание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что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все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верно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уравнения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постоянной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времени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RC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суммы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наконечника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наконечника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а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также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суммы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parallel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параллельном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подключении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parallel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равен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сумме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комп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+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кабеля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+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endParaRPr lang="en-US" sz="1100" dirty="0" smtClean="0"/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Используя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полученное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значение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комп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определите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нагр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нагр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—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сумма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наконечника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parallel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endParaRPr lang="en-US" sz="1100" dirty="0" smtClean="0"/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После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вычисления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нагр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нагр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два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параллельно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подключенных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устройства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можно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включить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модель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тестируемой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цепи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чтобы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определить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наличие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условной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вычисленной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разница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дополнительными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нагрузочными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компонентами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без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них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endParaRPr lang="en-US" sz="1100" dirty="0" smtClean="0"/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Теперь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определите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емкостное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сопротивление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нагр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500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МГц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endParaRPr lang="en-US" sz="1100" dirty="0" smtClean="0"/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Как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думаете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такое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значение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емкостного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сопротивления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нагрузки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может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оказать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влияние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некоторые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тестируемые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частоте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?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endParaRPr lang="en-US" sz="1100" dirty="0" smtClean="0"/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Обратите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внимание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что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точных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измерений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высоких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частот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пассивный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10:1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может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НЕ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подойти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ввиду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нагрузки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Рекомендуется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использовать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активный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Как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правило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он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имеет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гораздо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меньшую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входную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емкость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измерения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высоких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частот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Однако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следует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забывать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что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активный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стоит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дороже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стандартного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пассивного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10:1.</a:t>
            </a:r>
            <a:endParaRPr lang="en-US" sz="11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Использование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лабораторного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руководства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осциллографам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учебного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пособия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Лабораторное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руководство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учебное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пособие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можно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бесплатно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загрузить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веб-сайта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: 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  <a:hlinkClick r:id="rId3"/>
              </a:rPr>
              <a:t>www.Keysight.com/find/EDK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Перед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началом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лабораторной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работы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ознакомлению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прочтите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раздел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приложения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и B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лабораторного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руководства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учебного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пособия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время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первой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лабораторной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работы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ознакомлению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пройдите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раздел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2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лабораторного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руководства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Этот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раздел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руководства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состоит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6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отдельных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практических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лабораторных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работ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измерениям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выполнение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отводится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2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часа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Раздел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3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лабораторного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руководства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учебного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пособия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состоит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9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дополнительных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лабораторных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работ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желанию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выполните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некоторые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них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свободное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время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Преподаватель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лаборант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могут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также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обязать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студентов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выполнить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работы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  <a:endParaRPr lang="en-US" sz="11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Рекомендации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работе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лабораторным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руководством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Любое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слово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лабораторном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руководстве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выделенное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жирным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шрифтом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квадратных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скобках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например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«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[Help]</a:t>
            </a:r>
            <a:r>
              <a:rPr lang="ru-RU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Справка»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«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[Trigger]</a:t>
            </a:r>
            <a:r>
              <a:rPr lang="ru-RU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Запуск»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обозначает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кнопку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лицевой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панели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Программными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кнопками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называют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6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клавиш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кнопок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под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дисплеем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Выполняемые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ими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функции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зависят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выбранного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меню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Программные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кнопки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иногда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сопровождаются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изображением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изогнутой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зеленой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стрелки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Такую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универсальную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ручку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Entry (</a:t>
            </a:r>
            <a:r>
              <a:rPr lang="ru-RU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вод</a:t>
            </a:r>
            <a:r>
              <a:rPr lang="ru-RU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можно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повернуть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изменения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определенной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переменной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выбора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режима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endParaRPr lang="en-US" sz="11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Доступ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встроенным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обучающим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сигналам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Большинство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лабораторных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работ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приведенных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загружаемом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лабораторном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руководстве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учебном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пособии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основаны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использовании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встроенных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обучающих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сигналов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Обратите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внимание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что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встроенные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обучающие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обычно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отсутствуют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большинстве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осциллографов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доступа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к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этим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Keysight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2000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3000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серии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X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сначала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подключите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канала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входу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BNC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канала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контакту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надписью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Demo1.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Подключите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канала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2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входу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BNC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канала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2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контакту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надписью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Demo2.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Подключите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зажимы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заземления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обоих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пробников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к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центральному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контакту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заземления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Затем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нажмите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кнопку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«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[Help]</a:t>
            </a:r>
            <a:r>
              <a:rPr lang="ru-RU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Справка»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лицевой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панели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программную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кнопку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Training Signals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(Обучающие сигналы)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Определенный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обучающий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можно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выбрать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всплывающем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окне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списком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инструкции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к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лабораторной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работе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).</a:t>
            </a:r>
            <a:endParaRPr lang="en-US" sz="11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Дополнительные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технические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ресурсы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поставляемые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Keysight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Technologies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получения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дополнительной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информации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измерениях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помощью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скачайте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бесплатные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документы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веб-сайта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указанного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слайде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Вместо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“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xxxx-xxxx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”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подставьте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номер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публикации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Можно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также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посетить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веб-сайт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компании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Keysight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адресу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: 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  <a:hlinkClick r:id="rId3"/>
              </a:rPr>
              <a:t>www.Keysight.com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Введите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номер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публикации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поиска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веб-сайту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Keysight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endParaRPr lang="en-US" sz="11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0359F-55DA-4C8B-8D3B-E97020723EB6}" type="slidenum">
              <a:rPr lang="zh-TW" altLang="en-US">
                <a:solidFill>
                  <a:prstClr val="black"/>
                </a:solidFill>
              </a:rPr>
              <a:pPr/>
              <a:t>29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82625"/>
            <a:ext cx="4541838" cy="3408363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16783"/>
            <a:ext cx="5028370" cy="4166470"/>
          </a:xfrm>
        </p:spPr>
        <p:txBody>
          <a:bodyPr lIns="89618" tIns="44809" rIns="89618" bIns="44809"/>
          <a:lstStyle/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alt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Вопросы</a:t>
            </a:r>
            <a:r>
              <a:rPr lang="en-US" alt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alt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ответы</a:t>
            </a:r>
            <a:endParaRPr lang="en-US" altLang="en-US" sz="1100" b="1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112" y="4343713"/>
            <a:ext cx="5485778" cy="2629995"/>
          </a:xfrm>
        </p:spPr>
        <p:txBody>
          <a:bodyPr>
            <a:normAutofit fontScale="92500" lnSpcReduction="10000"/>
          </a:bodyPr>
          <a:lstStyle/>
          <a:p>
            <a:pPr algn="l">
              <a:spcBef>
                <a:spcPts val="432"/>
              </a:spcBef>
              <a:spcAft>
                <a:spcPts val="0"/>
              </a:spcAft>
              <a:buNone/>
            </a:pPr>
            <a:r>
              <a:rPr lang="en-US" sz="12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Что</a:t>
            </a:r>
            <a:r>
              <a:rPr lang="en-US" sz="12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такое</a:t>
            </a:r>
            <a:r>
              <a:rPr lang="en-US" sz="12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</a:t>
            </a:r>
            <a:r>
              <a:rPr lang="en-US" sz="12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?</a:t>
            </a:r>
          </a:p>
          <a:p>
            <a:pPr algn="l">
              <a:spcBef>
                <a:spcPts val="432"/>
              </a:spcBef>
              <a:spcAft>
                <a:spcPts val="0"/>
              </a:spcAft>
              <a:buNone/>
            </a:pP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представляет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собой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электронный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прибор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который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преобразует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электрические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сигналы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главным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образом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напряжение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в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видимую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форму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отображаемую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экране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дисплее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Другими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словами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он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преобразует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электричество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свет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algn="l">
              <a:spcBef>
                <a:spcPts val="432"/>
              </a:spcBef>
              <a:spcAft>
                <a:spcPts val="0"/>
              </a:spcAft>
              <a:buNone/>
            </a:pP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Этот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прибор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динамически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строит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графики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электрических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сигналов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изменяющихся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времени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в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двух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измерениях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Y (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или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вертикали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дисплее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отображается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напряжение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X (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или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горизонтали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—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время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Полученные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графики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напряжения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времени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представляют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собой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"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изображение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"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входного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которое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обычно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называют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формой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мере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изменения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характеристик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входного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можно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просматривать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непрерывные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динамические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обновления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отображаемого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дисплее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algn="l">
              <a:spcBef>
                <a:spcPts val="432"/>
              </a:spcBef>
              <a:spcAft>
                <a:spcPts val="0"/>
              </a:spcAft>
              <a:buNone/>
            </a:pP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является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основным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прибором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используемым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инженерами-электриками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тестирования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проверки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электросхем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Этот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прибор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также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широко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используется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электротехнических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физических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лабораториях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проведения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запланированных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экспериментов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  <a:endParaRPr lang="en-US" sz="12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2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Другие</a:t>
            </a:r>
            <a:r>
              <a:rPr lang="en-US" sz="12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варианты</a:t>
            </a:r>
            <a:r>
              <a:rPr lang="en-US" sz="12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названия</a:t>
            </a:r>
            <a:endParaRPr lang="en-US" sz="12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Осциллографы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называют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по-разному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однако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наиболее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распространенным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термином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сегодняшний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день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остается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"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".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Часто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можно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слышать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термин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DSO,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который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расшифровывается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как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igital </a:t>
            </a:r>
            <a:r>
              <a:rPr lang="en-US" sz="1200" b="0" i="0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torage </a:t>
            </a:r>
            <a:r>
              <a:rPr lang="en-US" sz="1200" b="0" i="0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scilloscope,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что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переводе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означает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"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цифровой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запоминающий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", "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цифровой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"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или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"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оцифровывающий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".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Последние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три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термина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обозначают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цифровую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технологию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которая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применяется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этих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приборах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захвата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сохранения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сигналов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цифровом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виде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Осциллографы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в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которых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применяется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технология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предыдущего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поколения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обычно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называют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аналоговыми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осциллографами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Ваши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преподаватели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возможно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использовали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такой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время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обучения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университете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Австралии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или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Новой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Зеландии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распространен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другой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термин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которым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обозначают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— CRO.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аббревиатура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athode </a:t>
            </a:r>
            <a:r>
              <a:rPr lang="en-US" sz="1200" b="0" i="0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ay </a:t>
            </a:r>
            <a:r>
              <a:rPr lang="en-US" sz="1200" b="0" i="0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scilloscope,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что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переводе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означает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электронно-лучевой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Несмотря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что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большинстве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современных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цифровых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осциллографов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отображения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сигналов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используются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цифровые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плоскоэкранные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дисплеи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а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электронно-лучевые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трубки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австралийцы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новозеландцы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по-прежнему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обозначают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их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термином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CRO. 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Также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английском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языке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широко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распространен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вариант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написания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O-Scope.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Наконец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иногда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можно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встретить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термин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MSO,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который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расшифровывается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как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ixed </a:t>
            </a:r>
            <a:r>
              <a:rPr lang="en-US" sz="1200" b="0" i="0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ignal </a:t>
            </a:r>
            <a:r>
              <a:rPr lang="en-US" sz="1200" b="0" i="0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scilloscope и в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переводе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означает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"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смешанных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сигналов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". MSO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сути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представляет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собой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DSO с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дополнительными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каналами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сбора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данных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логического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анализатора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2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Другие</a:t>
            </a:r>
            <a:r>
              <a:rPr lang="en-US" sz="12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варианты</a:t>
            </a:r>
            <a:r>
              <a:rPr lang="en-US" sz="12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названия</a:t>
            </a:r>
            <a:endParaRPr lang="en-US" sz="12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Осциллографы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называют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по-разному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однако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наиболее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распространенным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термином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сегодняшний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день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остается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"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".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Часто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можно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слышать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термин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DSO,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который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расшифровывается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как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igital </a:t>
            </a:r>
            <a:r>
              <a:rPr lang="en-US" sz="1200" b="0" i="0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torage </a:t>
            </a:r>
            <a:r>
              <a:rPr lang="en-US" sz="1200" b="0" i="0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scilloscope,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что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переводе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означает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"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цифровой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запоминающий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", "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цифровой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"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или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"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оцифровывающий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".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Последние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три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термина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обозначают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цифровую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технологию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которая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применяется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этих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приборах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захвата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сохранения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сигналов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цифровом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виде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Осциллографы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в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которых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применяется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технология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предыдущего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поколения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обычно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называют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аналоговыми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осциллографами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Ваши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преподаватели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возможно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использовали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такой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время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обучения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университете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Австралии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или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Новой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Зеландии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распространен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другой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термин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которым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обозначают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— CRO.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аббревиатура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athode </a:t>
            </a:r>
            <a:r>
              <a:rPr lang="en-US" sz="1200" b="0" i="0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ay </a:t>
            </a:r>
            <a:r>
              <a:rPr lang="en-US" sz="1200" b="0" i="0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scilloscope,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что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переводе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означает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электронно-лучевой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Несмотря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что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большинстве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современных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цифровых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осциллографов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отображения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сигналов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используются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цифровые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плоскоэкранные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дисплеи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а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электронно-лучевые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трубки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австралийцы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новозеландцы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по-прежнему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обозначают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их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термином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CRO. 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Также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английском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языке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широко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распространен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вариант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написания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O-Scope.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Наконец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иногда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можно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встретить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термин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MSO,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который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расшифровывается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как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ixed </a:t>
            </a:r>
            <a:r>
              <a:rPr lang="en-US" sz="1200" b="0" i="0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ignal </a:t>
            </a:r>
            <a:r>
              <a:rPr lang="en-US" sz="1200" b="0" i="0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scilloscope и в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переводе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означает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"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смешанных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сигналов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". MSO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сути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представляет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собой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DSO с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дополнительными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каналами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сбора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данных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логического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анализатора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Основы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проведения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измерений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измерения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электрических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сигналов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требуется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наличие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который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необходимо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протестировать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входных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разъемах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BNC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Если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необходимо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измерить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выходной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генератора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обычно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потребуется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подключить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выход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генератора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непосредственно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входу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помощью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стандартного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кабеля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BNC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SMA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50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Однако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если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необходимо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измерить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характеристики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определенной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точке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цепи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схемы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как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правило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используется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Существует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множество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различных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пробников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которые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используются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разных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особых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целях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например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измерений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высоких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частот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высокого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напряжения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Однако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наиболее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распространенным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типом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тестирования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широкого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спектра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сигналов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является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"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пассивный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10:1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делителя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напряжения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".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Такой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будете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использовать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большинстве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запланированных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экспериментов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лаборатории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электрических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измерений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  <a:endParaRPr lang="en-US" sz="11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Пассивный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10:1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делителя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напряжения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Рассмотрим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электрическую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модель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пассивного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10:1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делителя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напряжения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которая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подключается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входу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Термин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"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пассивный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"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названии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означает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отсутствие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активной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схемы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например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транзисторов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усилителей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Другими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словами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целиком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состоит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пассивных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элементов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компонентов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числе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измерения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сопротивления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емкостного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сопротивления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индукции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"10:1"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произносится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как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"10-к-1")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означает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что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снижает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амплитуду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входного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коэффициент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равный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10,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посредством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резистивной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сети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делителей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напряжения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Кроме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входной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импеданс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измерительной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системы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Z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обычно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увеличивается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коэффициент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10.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Наконец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обратите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внимание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что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все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измерения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которых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применяется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такого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типа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должны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выполняться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относительно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точки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заземления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есть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необходимо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подсоединить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наконечник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входа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к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необходимой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контрольной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точке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1" i="1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обязательно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подсоединить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кабель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зажим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заземления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к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заземлению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цепи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такого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типа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невозможно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использовать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измерения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напряжения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двух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компонентах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между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цепями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подобного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дифференциального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измерения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потребуется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специальный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дифференциальный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активный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Кроме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запрещается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использовать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замыкания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цепи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  <a:endParaRPr lang="en-US" sz="11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l">
              <a:spcBef>
                <a:spcPts val="432"/>
              </a:spcBef>
              <a:spcAft>
                <a:spcPts val="0"/>
              </a:spcAft>
              <a:buNone/>
            </a:pPr>
            <a:r>
              <a:rPr lang="en-US" sz="12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Низкочастотная</a:t>
            </a:r>
            <a:r>
              <a:rPr lang="en-US" sz="12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модель</a:t>
            </a:r>
            <a:r>
              <a:rPr lang="en-US" sz="12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</a:t>
            </a:r>
            <a:r>
              <a:rPr lang="en-US" sz="12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модель</a:t>
            </a:r>
            <a:r>
              <a:rPr lang="en-US" sz="12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2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постоянного</a:t>
            </a:r>
            <a:r>
              <a:rPr lang="en-US" sz="12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тока</a:t>
            </a:r>
            <a:endParaRPr lang="en-US" sz="12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432"/>
              </a:spcBef>
              <a:spcAft>
                <a:spcPts val="0"/>
              </a:spcAft>
              <a:buNone/>
            </a:pP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измерения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низких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частот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или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постоянного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тока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необходимо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существенно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упростить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используемую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модель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Отсоедините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все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емкостные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элементы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обозначенные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модели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предыдущем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слайде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Оставьте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рядом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наконечником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резистор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9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МОм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последовательным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стандартным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сопротивлением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входа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МОм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Согласно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закону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Ома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уровень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напряжения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входе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BNC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составит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1/10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уровня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напряжения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наконечнике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algn="l">
              <a:spcBef>
                <a:spcPts val="432"/>
              </a:spcBef>
              <a:spcAft>
                <a:spcPts val="0"/>
              </a:spcAft>
              <a:buNone/>
            </a:pP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</a:t>
            </a:r>
            <a:r>
              <a:rPr lang="en-US" sz="12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200" b="0" i="0" baseline="-25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=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</a:t>
            </a:r>
            <a:r>
              <a:rPr lang="en-US" sz="12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наконечника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x 1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МОм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/(1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МОм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+ 9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МОм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algn="l">
              <a:spcBef>
                <a:spcPts val="432"/>
              </a:spcBef>
              <a:spcAft>
                <a:spcPts val="0"/>
              </a:spcAft>
              <a:buNone/>
            </a:pP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большинстве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современных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осциллографов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настроены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коэффициенты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затухания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которые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автоматически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компенсируют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измерения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напряжения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таким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образом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что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они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будут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предоставляться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относительно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наконечника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Некоторые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осциллографы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например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Keysight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3000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серии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X,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автоматически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определяют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подключение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10:1.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некоторых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осциллографах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начального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уровня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например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Keysight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2000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серии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X,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пользователь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должен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ввести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коэффициент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затухания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вручную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После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того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как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автоматически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определил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коэффициент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затухания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или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пользователь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ввел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значение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вручную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выдает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показания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всех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измерений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напряжения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компенсацией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К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примеру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если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подсоединить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10:1 к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источнику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питания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5 В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постоянного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тока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фактически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определит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0,5 В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постоянного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тока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входе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BNC.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Однако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использовании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коэффициента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затухания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10:1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сообщит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о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наличии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5 В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постоянного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тока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наконечнике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algn="l">
              <a:spcBef>
                <a:spcPts val="432"/>
              </a:spcBef>
              <a:spcAft>
                <a:spcPts val="0"/>
              </a:spcAft>
              <a:buNone/>
            </a:pP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Позднее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мы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рассмотрим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модель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пассивного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10:1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делителя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напряжения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повышенной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точности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динамического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диапазона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переменного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тока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Подробное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описание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модели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будет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также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приведено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практической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лабораторной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работе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№ 5. </a:t>
            </a:r>
            <a:endParaRPr lang="en-US" sz="12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Описание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дисплея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После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как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помощью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был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получен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настройте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масштабирование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вертикали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горизонтали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чтобы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приступить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к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измерениям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Как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было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сказано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ранее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отображает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полученные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данные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осях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X и Y.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Напряжение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амплитуда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отображается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Y, а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время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—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X. 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Область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отображения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разделена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сеткой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которая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образует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деления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вертикальной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находятся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8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вертикальных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делений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Каждое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вертикальное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деление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расстояние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между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горизонтальными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линиями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сетки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соответствует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настройке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числа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вольт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деление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значение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которой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отображается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левом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верхнем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углу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дисплея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рассматриваемом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примере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масштабирование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вертикали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равно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 В/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деление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разность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напряжения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между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каждой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горизонтальной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линией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сетки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составляет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 В.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Максимальная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полная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амплитуда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которую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может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измерить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с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такой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настройкой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(1 В/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деление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составляет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парном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импульсе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8 В (8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делений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x 1 В/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деление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горизонтальной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находятся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10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горизонтальных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делений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Каждое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горизонтальное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отклонение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расстояние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между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вертикальными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линиями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сетки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соответствует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настройке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числа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секунд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деление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значение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отображается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правом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верхнем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углу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дисплея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рассматриваемом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примере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масштабирование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горизонтали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равно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мкс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деление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разность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времени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между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каждой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вертикальной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линией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сетки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составляет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мкс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Максимальное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время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которое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можно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измерить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экране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равно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10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мкс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(10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делений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x 1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мкс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деление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).</a:t>
            </a:r>
            <a:endParaRPr lang="en-US" sz="11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Выполнение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измерения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методом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визуальной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оценки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Существует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несколько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методов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измерения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напряжения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времени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отображаемому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однако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самым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распространенным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является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метод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визуальной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оценки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Инженеры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которые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часто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используют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могут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быстро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измерить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амплитуду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синхронизацию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сигналов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рассматриваемом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примере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период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входного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повторяется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каждые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4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деления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настроено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масштабирование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горизонтали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мкс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деление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этим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данным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можно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быстро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вычислить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что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период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(T)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равен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приблизительно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4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мкс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(4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деления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x 1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мкс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деление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следовательно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частота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составит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250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кГц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Част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= 1/T).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определении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амплитуды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можно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заметить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что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этот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растягивается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вертикали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приблизительно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6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делений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каждое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которых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составляет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 В/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деление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Таким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образом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полная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амплитуда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равна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парном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импульсе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приблизительно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6 В (6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делений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x 1 В/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деление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). 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Чтобы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измерить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абсолютное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пиковое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напряжение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сначала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необходимо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определить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положение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индикатора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значка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уровня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заземления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слева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координатной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сетки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точка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определяет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уровень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равный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0 В.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После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можно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заметить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что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амплитуда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положительного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пика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Vмакс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составляет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приблизительно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4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деления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над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индикатором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заземления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следовательно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напряжение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положительного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пика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равно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приблизительно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+4 В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над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уровнем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заземление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(+4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деления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x 1 В/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деление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). 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Теперь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самостоятельно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определите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амплитуду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отрицательного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пика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Vмин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этого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сигнала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endParaRPr lang="en-US" sz="12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F7BE-092A-401A-8712-EF42E641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21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F7BE-092A-401A-8712-EF42E641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24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F7BE-092A-401A-8712-EF42E641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41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5"/>
          <p:cNvGrpSpPr/>
          <p:nvPr userDrawn="1"/>
        </p:nvGrpSpPr>
        <p:grpSpPr>
          <a:xfrm>
            <a:off x="152400" y="0"/>
            <a:ext cx="8839200" cy="3291840"/>
            <a:chOff x="152400" y="0"/>
            <a:chExt cx="8839200" cy="3291840"/>
          </a:xfrm>
        </p:grpSpPr>
        <p:sp>
          <p:nvSpPr>
            <p:cNvPr id="137" name="Line 8"/>
            <p:cNvSpPr>
              <a:spLocks noChangeShapeType="1"/>
            </p:cNvSpPr>
            <p:nvPr/>
          </p:nvSpPr>
          <p:spPr bwMode="auto">
            <a:xfrm>
              <a:off x="601850" y="0"/>
              <a:ext cx="129" cy="329184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Line 49"/>
            <p:cNvSpPr>
              <a:spLocks noChangeShapeType="1"/>
            </p:cNvSpPr>
            <p:nvPr/>
          </p:nvSpPr>
          <p:spPr bwMode="auto">
            <a:xfrm>
              <a:off x="6744348" y="0"/>
              <a:ext cx="0" cy="402336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Line 57"/>
            <p:cNvSpPr>
              <a:spLocks noChangeShapeType="1"/>
            </p:cNvSpPr>
            <p:nvPr/>
          </p:nvSpPr>
          <p:spPr bwMode="auto">
            <a:xfrm>
              <a:off x="7942884" y="0"/>
              <a:ext cx="0" cy="402336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Line 5"/>
            <p:cNvSpPr>
              <a:spLocks noChangeShapeType="1"/>
            </p:cNvSpPr>
            <p:nvPr/>
          </p:nvSpPr>
          <p:spPr bwMode="auto">
            <a:xfrm>
              <a:off x="15240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Line 7"/>
            <p:cNvSpPr>
              <a:spLocks noChangeShapeType="1"/>
            </p:cNvSpPr>
            <p:nvPr/>
          </p:nvSpPr>
          <p:spPr bwMode="auto">
            <a:xfrm>
              <a:off x="45203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Line 9"/>
            <p:cNvSpPr>
              <a:spLocks noChangeShapeType="1"/>
            </p:cNvSpPr>
            <p:nvPr/>
          </p:nvSpPr>
          <p:spPr bwMode="auto">
            <a:xfrm>
              <a:off x="75166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Line 11"/>
            <p:cNvSpPr>
              <a:spLocks noChangeShapeType="1"/>
            </p:cNvSpPr>
            <p:nvPr/>
          </p:nvSpPr>
          <p:spPr bwMode="auto">
            <a:xfrm>
              <a:off x="105130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Line 13"/>
            <p:cNvSpPr>
              <a:spLocks noChangeShapeType="1"/>
            </p:cNvSpPr>
            <p:nvPr/>
          </p:nvSpPr>
          <p:spPr bwMode="auto">
            <a:xfrm>
              <a:off x="135093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Line 15"/>
            <p:cNvSpPr>
              <a:spLocks noChangeShapeType="1"/>
            </p:cNvSpPr>
            <p:nvPr/>
          </p:nvSpPr>
          <p:spPr bwMode="auto">
            <a:xfrm>
              <a:off x="165057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Line 17"/>
            <p:cNvSpPr>
              <a:spLocks noChangeShapeType="1"/>
            </p:cNvSpPr>
            <p:nvPr/>
          </p:nvSpPr>
          <p:spPr bwMode="auto">
            <a:xfrm>
              <a:off x="195020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Line 19"/>
            <p:cNvSpPr>
              <a:spLocks noChangeShapeType="1"/>
            </p:cNvSpPr>
            <p:nvPr/>
          </p:nvSpPr>
          <p:spPr bwMode="auto">
            <a:xfrm>
              <a:off x="224983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Line 21"/>
            <p:cNvSpPr>
              <a:spLocks noChangeShapeType="1"/>
            </p:cNvSpPr>
            <p:nvPr/>
          </p:nvSpPr>
          <p:spPr bwMode="auto">
            <a:xfrm>
              <a:off x="254947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Line 23"/>
            <p:cNvSpPr>
              <a:spLocks noChangeShapeType="1"/>
            </p:cNvSpPr>
            <p:nvPr/>
          </p:nvSpPr>
          <p:spPr bwMode="auto">
            <a:xfrm>
              <a:off x="284910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Line 25"/>
            <p:cNvSpPr>
              <a:spLocks noChangeShapeType="1"/>
            </p:cNvSpPr>
            <p:nvPr/>
          </p:nvSpPr>
          <p:spPr bwMode="auto">
            <a:xfrm>
              <a:off x="314874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Line 27"/>
            <p:cNvSpPr>
              <a:spLocks noChangeShapeType="1"/>
            </p:cNvSpPr>
            <p:nvPr/>
          </p:nvSpPr>
          <p:spPr bwMode="auto">
            <a:xfrm>
              <a:off x="344837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Line 29"/>
            <p:cNvSpPr>
              <a:spLocks noChangeShapeType="1"/>
            </p:cNvSpPr>
            <p:nvPr/>
          </p:nvSpPr>
          <p:spPr bwMode="auto">
            <a:xfrm>
              <a:off x="374800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Line 31"/>
            <p:cNvSpPr>
              <a:spLocks noChangeShapeType="1"/>
            </p:cNvSpPr>
            <p:nvPr/>
          </p:nvSpPr>
          <p:spPr bwMode="auto">
            <a:xfrm>
              <a:off x="404764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Line 33"/>
            <p:cNvSpPr>
              <a:spLocks noChangeShapeType="1"/>
            </p:cNvSpPr>
            <p:nvPr/>
          </p:nvSpPr>
          <p:spPr bwMode="auto">
            <a:xfrm>
              <a:off x="434727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Line 35"/>
            <p:cNvSpPr>
              <a:spLocks noChangeShapeType="1"/>
            </p:cNvSpPr>
            <p:nvPr/>
          </p:nvSpPr>
          <p:spPr bwMode="auto">
            <a:xfrm>
              <a:off x="464691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Line 37"/>
            <p:cNvSpPr>
              <a:spLocks noChangeShapeType="1"/>
            </p:cNvSpPr>
            <p:nvPr/>
          </p:nvSpPr>
          <p:spPr bwMode="auto">
            <a:xfrm>
              <a:off x="494654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Line 39"/>
            <p:cNvSpPr>
              <a:spLocks noChangeShapeType="1"/>
            </p:cNvSpPr>
            <p:nvPr/>
          </p:nvSpPr>
          <p:spPr bwMode="auto">
            <a:xfrm>
              <a:off x="524617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Line 41"/>
            <p:cNvSpPr>
              <a:spLocks noChangeShapeType="1"/>
            </p:cNvSpPr>
            <p:nvPr/>
          </p:nvSpPr>
          <p:spPr bwMode="auto">
            <a:xfrm>
              <a:off x="554581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Line 43"/>
            <p:cNvSpPr>
              <a:spLocks noChangeShapeType="1"/>
            </p:cNvSpPr>
            <p:nvPr/>
          </p:nvSpPr>
          <p:spPr bwMode="auto">
            <a:xfrm>
              <a:off x="584544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Line 45"/>
            <p:cNvSpPr>
              <a:spLocks noChangeShapeType="1"/>
            </p:cNvSpPr>
            <p:nvPr/>
          </p:nvSpPr>
          <p:spPr bwMode="auto">
            <a:xfrm>
              <a:off x="614508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Line 47"/>
            <p:cNvSpPr>
              <a:spLocks noChangeShapeType="1"/>
            </p:cNvSpPr>
            <p:nvPr/>
          </p:nvSpPr>
          <p:spPr bwMode="auto">
            <a:xfrm>
              <a:off x="644471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Line 51"/>
            <p:cNvSpPr>
              <a:spLocks noChangeShapeType="1"/>
            </p:cNvSpPr>
            <p:nvPr/>
          </p:nvSpPr>
          <p:spPr bwMode="auto">
            <a:xfrm>
              <a:off x="704398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Line 52"/>
            <p:cNvSpPr>
              <a:spLocks noChangeShapeType="1"/>
            </p:cNvSpPr>
            <p:nvPr/>
          </p:nvSpPr>
          <p:spPr bwMode="auto">
            <a:xfrm>
              <a:off x="7193799" y="0"/>
              <a:ext cx="0" cy="1207008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Line 53"/>
            <p:cNvSpPr>
              <a:spLocks noChangeShapeType="1"/>
            </p:cNvSpPr>
            <p:nvPr/>
          </p:nvSpPr>
          <p:spPr bwMode="auto">
            <a:xfrm>
              <a:off x="734361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Line 55"/>
            <p:cNvSpPr>
              <a:spLocks noChangeShapeType="1"/>
            </p:cNvSpPr>
            <p:nvPr/>
          </p:nvSpPr>
          <p:spPr bwMode="auto">
            <a:xfrm>
              <a:off x="764325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Line 59"/>
            <p:cNvSpPr>
              <a:spLocks noChangeShapeType="1"/>
            </p:cNvSpPr>
            <p:nvPr/>
          </p:nvSpPr>
          <p:spPr bwMode="auto">
            <a:xfrm>
              <a:off x="824251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Line 61"/>
            <p:cNvSpPr>
              <a:spLocks noChangeShapeType="1"/>
            </p:cNvSpPr>
            <p:nvPr/>
          </p:nvSpPr>
          <p:spPr bwMode="auto">
            <a:xfrm>
              <a:off x="854215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Line 6"/>
            <p:cNvSpPr>
              <a:spLocks noChangeShapeType="1"/>
            </p:cNvSpPr>
            <p:nvPr/>
          </p:nvSpPr>
          <p:spPr bwMode="auto">
            <a:xfrm>
              <a:off x="302217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Line 10"/>
            <p:cNvSpPr>
              <a:spLocks noChangeShapeType="1"/>
            </p:cNvSpPr>
            <p:nvPr/>
          </p:nvSpPr>
          <p:spPr bwMode="auto">
            <a:xfrm>
              <a:off x="901485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Line 14"/>
            <p:cNvSpPr>
              <a:spLocks noChangeShapeType="1"/>
            </p:cNvSpPr>
            <p:nvPr/>
          </p:nvSpPr>
          <p:spPr bwMode="auto">
            <a:xfrm>
              <a:off x="1500753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Line 18"/>
            <p:cNvSpPr>
              <a:spLocks noChangeShapeType="1"/>
            </p:cNvSpPr>
            <p:nvPr/>
          </p:nvSpPr>
          <p:spPr bwMode="auto">
            <a:xfrm>
              <a:off x="2100021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Line 22"/>
            <p:cNvSpPr>
              <a:spLocks noChangeShapeType="1"/>
            </p:cNvSpPr>
            <p:nvPr/>
          </p:nvSpPr>
          <p:spPr bwMode="auto">
            <a:xfrm>
              <a:off x="2699289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Line 26"/>
            <p:cNvSpPr>
              <a:spLocks noChangeShapeType="1"/>
            </p:cNvSpPr>
            <p:nvPr/>
          </p:nvSpPr>
          <p:spPr bwMode="auto">
            <a:xfrm>
              <a:off x="3298557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Line 30"/>
            <p:cNvSpPr>
              <a:spLocks noChangeShapeType="1"/>
            </p:cNvSpPr>
            <p:nvPr/>
          </p:nvSpPr>
          <p:spPr bwMode="auto">
            <a:xfrm>
              <a:off x="3897825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Line 34"/>
            <p:cNvSpPr>
              <a:spLocks noChangeShapeType="1"/>
            </p:cNvSpPr>
            <p:nvPr/>
          </p:nvSpPr>
          <p:spPr bwMode="auto">
            <a:xfrm>
              <a:off x="4497093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Line 38"/>
            <p:cNvSpPr>
              <a:spLocks noChangeShapeType="1"/>
            </p:cNvSpPr>
            <p:nvPr/>
          </p:nvSpPr>
          <p:spPr bwMode="auto">
            <a:xfrm>
              <a:off x="5096361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Line 42"/>
            <p:cNvSpPr>
              <a:spLocks noChangeShapeType="1"/>
            </p:cNvSpPr>
            <p:nvPr/>
          </p:nvSpPr>
          <p:spPr bwMode="auto">
            <a:xfrm>
              <a:off x="5695629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Line 46"/>
            <p:cNvSpPr>
              <a:spLocks noChangeShapeType="1"/>
            </p:cNvSpPr>
            <p:nvPr/>
          </p:nvSpPr>
          <p:spPr bwMode="auto">
            <a:xfrm>
              <a:off x="6294897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Line 50"/>
            <p:cNvSpPr>
              <a:spLocks noChangeShapeType="1"/>
            </p:cNvSpPr>
            <p:nvPr/>
          </p:nvSpPr>
          <p:spPr bwMode="auto">
            <a:xfrm>
              <a:off x="6894165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Line 54"/>
            <p:cNvSpPr>
              <a:spLocks noChangeShapeType="1"/>
            </p:cNvSpPr>
            <p:nvPr/>
          </p:nvSpPr>
          <p:spPr bwMode="auto">
            <a:xfrm>
              <a:off x="7493433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Line 58"/>
            <p:cNvSpPr>
              <a:spLocks noChangeShapeType="1"/>
            </p:cNvSpPr>
            <p:nvPr/>
          </p:nvSpPr>
          <p:spPr bwMode="auto">
            <a:xfrm>
              <a:off x="8092701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Line 62"/>
            <p:cNvSpPr>
              <a:spLocks noChangeShapeType="1"/>
            </p:cNvSpPr>
            <p:nvPr/>
          </p:nvSpPr>
          <p:spPr bwMode="auto">
            <a:xfrm>
              <a:off x="8691969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Line 63"/>
            <p:cNvSpPr>
              <a:spLocks noChangeShapeType="1"/>
            </p:cNvSpPr>
            <p:nvPr/>
          </p:nvSpPr>
          <p:spPr bwMode="auto">
            <a:xfrm>
              <a:off x="884178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Line 12"/>
            <p:cNvSpPr>
              <a:spLocks noChangeShapeType="1"/>
            </p:cNvSpPr>
            <p:nvPr/>
          </p:nvSpPr>
          <p:spPr bwMode="auto">
            <a:xfrm>
              <a:off x="1201119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Line 16"/>
            <p:cNvSpPr>
              <a:spLocks noChangeShapeType="1"/>
            </p:cNvSpPr>
            <p:nvPr/>
          </p:nvSpPr>
          <p:spPr bwMode="auto">
            <a:xfrm>
              <a:off x="1800387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Line 20"/>
            <p:cNvSpPr>
              <a:spLocks noChangeShapeType="1"/>
            </p:cNvSpPr>
            <p:nvPr/>
          </p:nvSpPr>
          <p:spPr bwMode="auto">
            <a:xfrm>
              <a:off x="2399655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Line 24"/>
            <p:cNvSpPr>
              <a:spLocks noChangeShapeType="1"/>
            </p:cNvSpPr>
            <p:nvPr/>
          </p:nvSpPr>
          <p:spPr bwMode="auto">
            <a:xfrm>
              <a:off x="2998923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Line 28"/>
            <p:cNvSpPr>
              <a:spLocks noChangeShapeType="1"/>
            </p:cNvSpPr>
            <p:nvPr/>
          </p:nvSpPr>
          <p:spPr bwMode="auto">
            <a:xfrm>
              <a:off x="3598191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Line 32"/>
            <p:cNvSpPr>
              <a:spLocks noChangeShapeType="1"/>
            </p:cNvSpPr>
            <p:nvPr/>
          </p:nvSpPr>
          <p:spPr bwMode="auto">
            <a:xfrm>
              <a:off x="4197459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Line 36"/>
            <p:cNvSpPr>
              <a:spLocks noChangeShapeType="1"/>
            </p:cNvSpPr>
            <p:nvPr/>
          </p:nvSpPr>
          <p:spPr bwMode="auto">
            <a:xfrm>
              <a:off x="4796727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Line 40"/>
            <p:cNvSpPr>
              <a:spLocks noChangeShapeType="1"/>
            </p:cNvSpPr>
            <p:nvPr/>
          </p:nvSpPr>
          <p:spPr bwMode="auto">
            <a:xfrm>
              <a:off x="5395995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Line 44"/>
            <p:cNvSpPr>
              <a:spLocks noChangeShapeType="1"/>
            </p:cNvSpPr>
            <p:nvPr/>
          </p:nvSpPr>
          <p:spPr bwMode="auto">
            <a:xfrm>
              <a:off x="5995263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Line 48"/>
            <p:cNvSpPr>
              <a:spLocks noChangeShapeType="1"/>
            </p:cNvSpPr>
            <p:nvPr/>
          </p:nvSpPr>
          <p:spPr bwMode="auto">
            <a:xfrm>
              <a:off x="6594531" y="0"/>
              <a:ext cx="0" cy="2670048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Line 56"/>
            <p:cNvSpPr>
              <a:spLocks noChangeShapeType="1"/>
            </p:cNvSpPr>
            <p:nvPr/>
          </p:nvSpPr>
          <p:spPr bwMode="auto">
            <a:xfrm>
              <a:off x="7793067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Line 60"/>
            <p:cNvSpPr>
              <a:spLocks noChangeShapeType="1"/>
            </p:cNvSpPr>
            <p:nvPr/>
          </p:nvSpPr>
          <p:spPr bwMode="auto">
            <a:xfrm>
              <a:off x="8392335" y="903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Line 64"/>
            <p:cNvSpPr>
              <a:spLocks noChangeShapeType="1"/>
            </p:cNvSpPr>
            <p:nvPr/>
          </p:nvSpPr>
          <p:spPr bwMode="auto">
            <a:xfrm>
              <a:off x="8991600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8091" y="1566164"/>
            <a:ext cx="5575174" cy="1470025"/>
          </a:xfrm>
        </p:spPr>
        <p:txBody>
          <a:bodyPr/>
          <a:lstStyle>
            <a:lvl1pPr>
              <a:lnSpc>
                <a:spcPct val="94000"/>
              </a:lnSpc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Type Title Here</a:t>
            </a:r>
            <a:br>
              <a:rPr lang="en-US" dirty="0" smtClean="0"/>
            </a:br>
            <a:r>
              <a:rPr lang="en-US" dirty="0" smtClean="0"/>
              <a:t>Not to Exceed</a:t>
            </a:r>
            <a:br>
              <a:rPr lang="en-US" dirty="0" smtClean="0"/>
            </a:br>
            <a:r>
              <a:rPr lang="en-US" dirty="0" smtClean="0"/>
              <a:t>Three Lines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43700" y="1666240"/>
            <a:ext cx="1947672" cy="1021716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1000">
                <a:solidFill>
                  <a:srgbClr val="E9002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 Bold Arial</a:t>
            </a:r>
            <a:br>
              <a:rPr lang="en-US" dirty="0" smtClean="0"/>
            </a:br>
            <a:r>
              <a:rPr lang="en-US" dirty="0" smtClean="0"/>
              <a:t>All Else Regular Arial </a:t>
            </a:r>
          </a:p>
        </p:txBody>
      </p:sp>
      <p:sp>
        <p:nvSpPr>
          <p:cNvPr id="198" name="Text Placeholder 197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" y="3141345"/>
            <a:ext cx="2447925" cy="18288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Type Date Here</a:t>
            </a:r>
            <a:endParaRPr lang="en-US" dirty="0"/>
          </a:p>
        </p:txBody>
      </p:sp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" y="6343042"/>
            <a:ext cx="1497330" cy="34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28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8091" y="831215"/>
            <a:ext cx="5575174" cy="1470025"/>
          </a:xfrm>
        </p:spPr>
        <p:txBody>
          <a:bodyPr anchor="t"/>
          <a:lstStyle>
            <a:lvl1pPr>
              <a:lnSpc>
                <a:spcPct val="94000"/>
              </a:lnSpc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Type Title Here</a:t>
            </a:r>
            <a:br>
              <a:rPr lang="en-US" dirty="0" smtClean="0"/>
            </a:br>
            <a:r>
              <a:rPr lang="en-US" dirty="0" smtClean="0"/>
              <a:t>Not to Exceed</a:t>
            </a:r>
            <a:br>
              <a:rPr lang="en-US" dirty="0" smtClean="0"/>
            </a:br>
            <a:r>
              <a:rPr lang="en-US" dirty="0" smtClean="0"/>
              <a:t>Three Lines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42647" y="5029200"/>
            <a:ext cx="1948915" cy="1021716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1000">
                <a:solidFill>
                  <a:srgbClr val="E9002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 Bold Arial</a:t>
            </a:r>
            <a:br>
              <a:rPr lang="en-US" dirty="0" smtClean="0"/>
            </a:br>
            <a:r>
              <a:rPr lang="en-US" dirty="0" smtClean="0"/>
              <a:t>All Else Regular Arial </a:t>
            </a:r>
          </a:p>
        </p:txBody>
      </p:sp>
      <p:sp>
        <p:nvSpPr>
          <p:cNvPr id="198" name="Text Placeholder 197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" y="2337181"/>
            <a:ext cx="2447925" cy="18288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Date Here Move Up as Needed</a:t>
            </a:r>
            <a:endParaRPr lang="en-US" dirty="0"/>
          </a:p>
        </p:txBody>
      </p:sp>
      <p:grpSp>
        <p:nvGrpSpPr>
          <p:cNvPr id="71" name="Group 70"/>
          <p:cNvGrpSpPr/>
          <p:nvPr userDrawn="1"/>
        </p:nvGrpSpPr>
        <p:grpSpPr>
          <a:xfrm flipV="1">
            <a:off x="152400" y="903989"/>
            <a:ext cx="8839200" cy="5137033"/>
            <a:chOff x="152400" y="-1606182"/>
            <a:chExt cx="8839200" cy="5137033"/>
          </a:xfrm>
        </p:grpSpPr>
        <p:sp>
          <p:nvSpPr>
            <p:cNvPr id="72" name="Line 8"/>
            <p:cNvSpPr>
              <a:spLocks noChangeShapeType="1"/>
            </p:cNvSpPr>
            <p:nvPr/>
          </p:nvSpPr>
          <p:spPr bwMode="auto">
            <a:xfrm>
              <a:off x="601850" y="0"/>
              <a:ext cx="129" cy="3530851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Line 49"/>
            <p:cNvSpPr>
              <a:spLocks noChangeShapeType="1"/>
            </p:cNvSpPr>
            <p:nvPr/>
          </p:nvSpPr>
          <p:spPr bwMode="auto">
            <a:xfrm>
              <a:off x="6744348" y="0"/>
              <a:ext cx="0" cy="402336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Line 57"/>
            <p:cNvSpPr>
              <a:spLocks noChangeShapeType="1"/>
            </p:cNvSpPr>
            <p:nvPr/>
          </p:nvSpPr>
          <p:spPr bwMode="auto">
            <a:xfrm>
              <a:off x="7942884" y="0"/>
              <a:ext cx="0" cy="402336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Line 5"/>
            <p:cNvSpPr>
              <a:spLocks noChangeShapeType="1"/>
            </p:cNvSpPr>
            <p:nvPr/>
          </p:nvSpPr>
          <p:spPr bwMode="auto">
            <a:xfrm>
              <a:off x="15240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Line 7"/>
            <p:cNvSpPr>
              <a:spLocks noChangeShapeType="1"/>
            </p:cNvSpPr>
            <p:nvPr/>
          </p:nvSpPr>
          <p:spPr bwMode="auto">
            <a:xfrm>
              <a:off x="45203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Line 9"/>
            <p:cNvSpPr>
              <a:spLocks noChangeShapeType="1"/>
            </p:cNvSpPr>
            <p:nvPr/>
          </p:nvSpPr>
          <p:spPr bwMode="auto">
            <a:xfrm>
              <a:off x="75166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Line 11"/>
            <p:cNvSpPr>
              <a:spLocks noChangeShapeType="1"/>
            </p:cNvSpPr>
            <p:nvPr/>
          </p:nvSpPr>
          <p:spPr bwMode="auto">
            <a:xfrm>
              <a:off x="105130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Line 13"/>
            <p:cNvSpPr>
              <a:spLocks noChangeShapeType="1"/>
            </p:cNvSpPr>
            <p:nvPr/>
          </p:nvSpPr>
          <p:spPr bwMode="auto">
            <a:xfrm>
              <a:off x="135093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Line 15"/>
            <p:cNvSpPr>
              <a:spLocks noChangeShapeType="1"/>
            </p:cNvSpPr>
            <p:nvPr/>
          </p:nvSpPr>
          <p:spPr bwMode="auto">
            <a:xfrm>
              <a:off x="165057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Line 17"/>
            <p:cNvSpPr>
              <a:spLocks noChangeShapeType="1"/>
            </p:cNvSpPr>
            <p:nvPr/>
          </p:nvSpPr>
          <p:spPr bwMode="auto">
            <a:xfrm>
              <a:off x="195020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Line 19"/>
            <p:cNvSpPr>
              <a:spLocks noChangeShapeType="1"/>
            </p:cNvSpPr>
            <p:nvPr/>
          </p:nvSpPr>
          <p:spPr bwMode="auto">
            <a:xfrm>
              <a:off x="224983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Line 21"/>
            <p:cNvSpPr>
              <a:spLocks noChangeShapeType="1"/>
            </p:cNvSpPr>
            <p:nvPr/>
          </p:nvSpPr>
          <p:spPr bwMode="auto">
            <a:xfrm>
              <a:off x="254947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Line 23"/>
            <p:cNvSpPr>
              <a:spLocks noChangeShapeType="1"/>
            </p:cNvSpPr>
            <p:nvPr/>
          </p:nvSpPr>
          <p:spPr bwMode="auto">
            <a:xfrm>
              <a:off x="284910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Line 25"/>
            <p:cNvSpPr>
              <a:spLocks noChangeShapeType="1"/>
            </p:cNvSpPr>
            <p:nvPr/>
          </p:nvSpPr>
          <p:spPr bwMode="auto">
            <a:xfrm>
              <a:off x="314874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Line 27"/>
            <p:cNvSpPr>
              <a:spLocks noChangeShapeType="1"/>
            </p:cNvSpPr>
            <p:nvPr/>
          </p:nvSpPr>
          <p:spPr bwMode="auto">
            <a:xfrm>
              <a:off x="344837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Line 29"/>
            <p:cNvSpPr>
              <a:spLocks noChangeShapeType="1"/>
            </p:cNvSpPr>
            <p:nvPr/>
          </p:nvSpPr>
          <p:spPr bwMode="auto">
            <a:xfrm>
              <a:off x="374800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Line 31"/>
            <p:cNvSpPr>
              <a:spLocks noChangeShapeType="1"/>
            </p:cNvSpPr>
            <p:nvPr/>
          </p:nvSpPr>
          <p:spPr bwMode="auto">
            <a:xfrm>
              <a:off x="404764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Line 33"/>
            <p:cNvSpPr>
              <a:spLocks noChangeShapeType="1"/>
            </p:cNvSpPr>
            <p:nvPr/>
          </p:nvSpPr>
          <p:spPr bwMode="auto">
            <a:xfrm>
              <a:off x="434727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Line 35"/>
            <p:cNvSpPr>
              <a:spLocks noChangeShapeType="1"/>
            </p:cNvSpPr>
            <p:nvPr/>
          </p:nvSpPr>
          <p:spPr bwMode="auto">
            <a:xfrm>
              <a:off x="464691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Line 37"/>
            <p:cNvSpPr>
              <a:spLocks noChangeShapeType="1"/>
            </p:cNvSpPr>
            <p:nvPr/>
          </p:nvSpPr>
          <p:spPr bwMode="auto">
            <a:xfrm>
              <a:off x="494654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Line 39"/>
            <p:cNvSpPr>
              <a:spLocks noChangeShapeType="1"/>
            </p:cNvSpPr>
            <p:nvPr/>
          </p:nvSpPr>
          <p:spPr bwMode="auto">
            <a:xfrm>
              <a:off x="524617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Line 41"/>
            <p:cNvSpPr>
              <a:spLocks noChangeShapeType="1"/>
            </p:cNvSpPr>
            <p:nvPr/>
          </p:nvSpPr>
          <p:spPr bwMode="auto">
            <a:xfrm>
              <a:off x="554581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Line 43"/>
            <p:cNvSpPr>
              <a:spLocks noChangeShapeType="1"/>
            </p:cNvSpPr>
            <p:nvPr/>
          </p:nvSpPr>
          <p:spPr bwMode="auto">
            <a:xfrm>
              <a:off x="584544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Line 45"/>
            <p:cNvSpPr>
              <a:spLocks noChangeShapeType="1"/>
            </p:cNvSpPr>
            <p:nvPr/>
          </p:nvSpPr>
          <p:spPr bwMode="auto">
            <a:xfrm>
              <a:off x="614508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Line 47"/>
            <p:cNvSpPr>
              <a:spLocks noChangeShapeType="1"/>
            </p:cNvSpPr>
            <p:nvPr/>
          </p:nvSpPr>
          <p:spPr bwMode="auto">
            <a:xfrm>
              <a:off x="644471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Line 51"/>
            <p:cNvSpPr>
              <a:spLocks noChangeShapeType="1"/>
            </p:cNvSpPr>
            <p:nvPr/>
          </p:nvSpPr>
          <p:spPr bwMode="auto">
            <a:xfrm>
              <a:off x="704398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Line 52"/>
            <p:cNvSpPr>
              <a:spLocks noChangeShapeType="1"/>
            </p:cNvSpPr>
            <p:nvPr/>
          </p:nvSpPr>
          <p:spPr bwMode="auto">
            <a:xfrm>
              <a:off x="7193799" y="0"/>
              <a:ext cx="0" cy="1207008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Line 53"/>
            <p:cNvSpPr>
              <a:spLocks noChangeShapeType="1"/>
            </p:cNvSpPr>
            <p:nvPr/>
          </p:nvSpPr>
          <p:spPr bwMode="auto">
            <a:xfrm>
              <a:off x="734361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Line 55"/>
            <p:cNvSpPr>
              <a:spLocks noChangeShapeType="1"/>
            </p:cNvSpPr>
            <p:nvPr/>
          </p:nvSpPr>
          <p:spPr bwMode="auto">
            <a:xfrm>
              <a:off x="764325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Line 59"/>
            <p:cNvSpPr>
              <a:spLocks noChangeShapeType="1"/>
            </p:cNvSpPr>
            <p:nvPr/>
          </p:nvSpPr>
          <p:spPr bwMode="auto">
            <a:xfrm>
              <a:off x="824251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Line 61"/>
            <p:cNvSpPr>
              <a:spLocks noChangeShapeType="1"/>
            </p:cNvSpPr>
            <p:nvPr/>
          </p:nvSpPr>
          <p:spPr bwMode="auto">
            <a:xfrm>
              <a:off x="854215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Line 6"/>
            <p:cNvSpPr>
              <a:spLocks noChangeShapeType="1"/>
            </p:cNvSpPr>
            <p:nvPr/>
          </p:nvSpPr>
          <p:spPr bwMode="auto">
            <a:xfrm>
              <a:off x="302217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Line 10"/>
            <p:cNvSpPr>
              <a:spLocks noChangeShapeType="1"/>
            </p:cNvSpPr>
            <p:nvPr/>
          </p:nvSpPr>
          <p:spPr bwMode="auto">
            <a:xfrm>
              <a:off x="901485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Line 14"/>
            <p:cNvSpPr>
              <a:spLocks noChangeShapeType="1"/>
            </p:cNvSpPr>
            <p:nvPr/>
          </p:nvSpPr>
          <p:spPr bwMode="auto">
            <a:xfrm>
              <a:off x="1500753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Line 18"/>
            <p:cNvSpPr>
              <a:spLocks noChangeShapeType="1"/>
            </p:cNvSpPr>
            <p:nvPr/>
          </p:nvSpPr>
          <p:spPr bwMode="auto">
            <a:xfrm>
              <a:off x="2100021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Line 22"/>
            <p:cNvSpPr>
              <a:spLocks noChangeShapeType="1"/>
            </p:cNvSpPr>
            <p:nvPr/>
          </p:nvSpPr>
          <p:spPr bwMode="auto">
            <a:xfrm>
              <a:off x="2699289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Line 26"/>
            <p:cNvSpPr>
              <a:spLocks noChangeShapeType="1"/>
            </p:cNvSpPr>
            <p:nvPr/>
          </p:nvSpPr>
          <p:spPr bwMode="auto">
            <a:xfrm>
              <a:off x="3298557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Line 30"/>
            <p:cNvSpPr>
              <a:spLocks noChangeShapeType="1"/>
            </p:cNvSpPr>
            <p:nvPr/>
          </p:nvSpPr>
          <p:spPr bwMode="auto">
            <a:xfrm>
              <a:off x="3897825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Line 34"/>
            <p:cNvSpPr>
              <a:spLocks noChangeShapeType="1"/>
            </p:cNvSpPr>
            <p:nvPr/>
          </p:nvSpPr>
          <p:spPr bwMode="auto">
            <a:xfrm>
              <a:off x="4497093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Line 38"/>
            <p:cNvSpPr>
              <a:spLocks noChangeShapeType="1"/>
            </p:cNvSpPr>
            <p:nvPr/>
          </p:nvSpPr>
          <p:spPr bwMode="auto">
            <a:xfrm>
              <a:off x="5096361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Line 42"/>
            <p:cNvSpPr>
              <a:spLocks noChangeShapeType="1"/>
            </p:cNvSpPr>
            <p:nvPr/>
          </p:nvSpPr>
          <p:spPr bwMode="auto">
            <a:xfrm>
              <a:off x="5695629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Line 46"/>
            <p:cNvSpPr>
              <a:spLocks noChangeShapeType="1"/>
            </p:cNvSpPr>
            <p:nvPr/>
          </p:nvSpPr>
          <p:spPr bwMode="auto">
            <a:xfrm>
              <a:off x="6294897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Line 50"/>
            <p:cNvSpPr>
              <a:spLocks noChangeShapeType="1"/>
            </p:cNvSpPr>
            <p:nvPr/>
          </p:nvSpPr>
          <p:spPr bwMode="auto">
            <a:xfrm>
              <a:off x="6894165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Line 54"/>
            <p:cNvSpPr>
              <a:spLocks noChangeShapeType="1"/>
            </p:cNvSpPr>
            <p:nvPr/>
          </p:nvSpPr>
          <p:spPr bwMode="auto">
            <a:xfrm>
              <a:off x="7493433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Line 58"/>
            <p:cNvSpPr>
              <a:spLocks noChangeShapeType="1"/>
            </p:cNvSpPr>
            <p:nvPr/>
          </p:nvSpPr>
          <p:spPr bwMode="auto">
            <a:xfrm>
              <a:off x="8092701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Line 62"/>
            <p:cNvSpPr>
              <a:spLocks noChangeShapeType="1"/>
            </p:cNvSpPr>
            <p:nvPr/>
          </p:nvSpPr>
          <p:spPr bwMode="auto">
            <a:xfrm>
              <a:off x="8691969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Line 63"/>
            <p:cNvSpPr>
              <a:spLocks noChangeShapeType="1"/>
            </p:cNvSpPr>
            <p:nvPr/>
          </p:nvSpPr>
          <p:spPr bwMode="auto">
            <a:xfrm>
              <a:off x="884178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Line 12"/>
            <p:cNvSpPr>
              <a:spLocks noChangeShapeType="1"/>
            </p:cNvSpPr>
            <p:nvPr/>
          </p:nvSpPr>
          <p:spPr bwMode="auto">
            <a:xfrm>
              <a:off x="1201119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Line 16"/>
            <p:cNvSpPr>
              <a:spLocks noChangeShapeType="1"/>
            </p:cNvSpPr>
            <p:nvPr/>
          </p:nvSpPr>
          <p:spPr bwMode="auto">
            <a:xfrm>
              <a:off x="1800387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Line 20"/>
            <p:cNvSpPr>
              <a:spLocks noChangeShapeType="1"/>
            </p:cNvSpPr>
            <p:nvPr/>
          </p:nvSpPr>
          <p:spPr bwMode="auto">
            <a:xfrm>
              <a:off x="2399655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Line 24"/>
            <p:cNvSpPr>
              <a:spLocks noChangeShapeType="1"/>
            </p:cNvSpPr>
            <p:nvPr/>
          </p:nvSpPr>
          <p:spPr bwMode="auto">
            <a:xfrm>
              <a:off x="2998923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Line 28"/>
            <p:cNvSpPr>
              <a:spLocks noChangeShapeType="1"/>
            </p:cNvSpPr>
            <p:nvPr/>
          </p:nvSpPr>
          <p:spPr bwMode="auto">
            <a:xfrm>
              <a:off x="3598191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Line 32"/>
            <p:cNvSpPr>
              <a:spLocks noChangeShapeType="1"/>
            </p:cNvSpPr>
            <p:nvPr/>
          </p:nvSpPr>
          <p:spPr bwMode="auto">
            <a:xfrm>
              <a:off x="4197459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Line 36"/>
            <p:cNvSpPr>
              <a:spLocks noChangeShapeType="1"/>
            </p:cNvSpPr>
            <p:nvPr/>
          </p:nvSpPr>
          <p:spPr bwMode="auto">
            <a:xfrm>
              <a:off x="4796727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Line 40"/>
            <p:cNvSpPr>
              <a:spLocks noChangeShapeType="1"/>
            </p:cNvSpPr>
            <p:nvPr/>
          </p:nvSpPr>
          <p:spPr bwMode="auto">
            <a:xfrm>
              <a:off x="5395995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Line 44"/>
            <p:cNvSpPr>
              <a:spLocks noChangeShapeType="1"/>
            </p:cNvSpPr>
            <p:nvPr/>
          </p:nvSpPr>
          <p:spPr bwMode="auto">
            <a:xfrm>
              <a:off x="5995263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Line 48"/>
            <p:cNvSpPr>
              <a:spLocks noChangeShapeType="1"/>
            </p:cNvSpPr>
            <p:nvPr/>
          </p:nvSpPr>
          <p:spPr bwMode="auto">
            <a:xfrm>
              <a:off x="6594531" y="-1606182"/>
              <a:ext cx="0" cy="2816352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Line 56"/>
            <p:cNvSpPr>
              <a:spLocks noChangeShapeType="1"/>
            </p:cNvSpPr>
            <p:nvPr/>
          </p:nvSpPr>
          <p:spPr bwMode="auto">
            <a:xfrm>
              <a:off x="7793067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Line 60"/>
            <p:cNvSpPr>
              <a:spLocks noChangeShapeType="1"/>
            </p:cNvSpPr>
            <p:nvPr/>
          </p:nvSpPr>
          <p:spPr bwMode="auto">
            <a:xfrm>
              <a:off x="8392335" y="903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Line 64"/>
            <p:cNvSpPr>
              <a:spLocks noChangeShapeType="1"/>
            </p:cNvSpPr>
            <p:nvPr/>
          </p:nvSpPr>
          <p:spPr bwMode="auto">
            <a:xfrm>
              <a:off x="8991600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" y="6343042"/>
            <a:ext cx="1497330" cy="34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10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8091" y="1566164"/>
            <a:ext cx="5575174" cy="1470025"/>
          </a:xfrm>
        </p:spPr>
        <p:txBody>
          <a:bodyPr/>
          <a:lstStyle>
            <a:lvl1pPr>
              <a:lnSpc>
                <a:spcPct val="94000"/>
              </a:lnSpc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Type Title Here</a:t>
            </a:r>
            <a:br>
              <a:rPr lang="en-US" dirty="0" smtClean="0"/>
            </a:br>
            <a:r>
              <a:rPr lang="en-US" dirty="0" smtClean="0"/>
              <a:t>Not to Exceed</a:t>
            </a:r>
            <a:br>
              <a:rPr lang="en-US" dirty="0" smtClean="0"/>
            </a:br>
            <a:r>
              <a:rPr lang="en-US" dirty="0" smtClean="0"/>
              <a:t>Three Lines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90029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528" y="64928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053449" y="61509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474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8091" y="1623061"/>
            <a:ext cx="5291709" cy="434340"/>
          </a:xfrm>
        </p:spPr>
        <p:txBody>
          <a:bodyPr anchor="t"/>
          <a:lstStyle>
            <a:lvl1pPr>
              <a:lnSpc>
                <a:spcPct val="94000"/>
              </a:lnSpc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Divider Slide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525" y="2439782"/>
            <a:ext cx="5292276" cy="2818017"/>
          </a:xfrm>
        </p:spPr>
        <p:txBody>
          <a:bodyPr anchor="t"/>
          <a:lstStyle>
            <a:lvl1pPr marL="0" indent="0" algn="l">
              <a:lnSpc>
                <a:spcPct val="94000"/>
              </a:lnSpc>
              <a:spcBef>
                <a:spcPts val="0"/>
              </a:spcBef>
              <a:buNone/>
              <a:defRPr sz="32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Additional copy or delete placeholder if not needed.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52400" y="0"/>
            <a:ext cx="8839200" cy="2021022"/>
            <a:chOff x="152400" y="0"/>
            <a:chExt cx="8839200" cy="2021022"/>
          </a:xfrm>
        </p:grpSpPr>
        <p:sp>
          <p:nvSpPr>
            <p:cNvPr id="70" name="Line 8"/>
            <p:cNvSpPr>
              <a:spLocks noChangeShapeType="1"/>
            </p:cNvSpPr>
            <p:nvPr/>
          </p:nvSpPr>
          <p:spPr bwMode="auto">
            <a:xfrm>
              <a:off x="601851" y="0"/>
              <a:ext cx="0" cy="2021022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Line 49"/>
            <p:cNvSpPr>
              <a:spLocks noChangeShapeType="1"/>
            </p:cNvSpPr>
            <p:nvPr/>
          </p:nvSpPr>
          <p:spPr bwMode="auto">
            <a:xfrm>
              <a:off x="6744348" y="0"/>
              <a:ext cx="0" cy="402336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Line 57"/>
            <p:cNvSpPr>
              <a:spLocks noChangeShapeType="1"/>
            </p:cNvSpPr>
            <p:nvPr/>
          </p:nvSpPr>
          <p:spPr bwMode="auto">
            <a:xfrm>
              <a:off x="7942884" y="0"/>
              <a:ext cx="0" cy="402336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Line 5"/>
            <p:cNvSpPr>
              <a:spLocks noChangeShapeType="1"/>
            </p:cNvSpPr>
            <p:nvPr/>
          </p:nvSpPr>
          <p:spPr bwMode="auto">
            <a:xfrm>
              <a:off x="15240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Line 7"/>
            <p:cNvSpPr>
              <a:spLocks noChangeShapeType="1"/>
            </p:cNvSpPr>
            <p:nvPr/>
          </p:nvSpPr>
          <p:spPr bwMode="auto">
            <a:xfrm>
              <a:off x="452034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Line 9"/>
            <p:cNvSpPr>
              <a:spLocks noChangeShapeType="1"/>
            </p:cNvSpPr>
            <p:nvPr/>
          </p:nvSpPr>
          <p:spPr bwMode="auto">
            <a:xfrm>
              <a:off x="751668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Line 11"/>
            <p:cNvSpPr>
              <a:spLocks noChangeShapeType="1"/>
            </p:cNvSpPr>
            <p:nvPr/>
          </p:nvSpPr>
          <p:spPr bwMode="auto">
            <a:xfrm>
              <a:off x="105130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Line 13"/>
            <p:cNvSpPr>
              <a:spLocks noChangeShapeType="1"/>
            </p:cNvSpPr>
            <p:nvPr/>
          </p:nvSpPr>
          <p:spPr bwMode="auto">
            <a:xfrm>
              <a:off x="135093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Line 15"/>
            <p:cNvSpPr>
              <a:spLocks noChangeShapeType="1"/>
            </p:cNvSpPr>
            <p:nvPr/>
          </p:nvSpPr>
          <p:spPr bwMode="auto">
            <a:xfrm>
              <a:off x="165057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Line 17"/>
            <p:cNvSpPr>
              <a:spLocks noChangeShapeType="1"/>
            </p:cNvSpPr>
            <p:nvPr/>
          </p:nvSpPr>
          <p:spPr bwMode="auto">
            <a:xfrm>
              <a:off x="1950204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Line 19"/>
            <p:cNvSpPr>
              <a:spLocks noChangeShapeType="1"/>
            </p:cNvSpPr>
            <p:nvPr/>
          </p:nvSpPr>
          <p:spPr bwMode="auto">
            <a:xfrm>
              <a:off x="2249838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Line 21"/>
            <p:cNvSpPr>
              <a:spLocks noChangeShapeType="1"/>
            </p:cNvSpPr>
            <p:nvPr/>
          </p:nvSpPr>
          <p:spPr bwMode="auto">
            <a:xfrm>
              <a:off x="254947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Line 23"/>
            <p:cNvSpPr>
              <a:spLocks noChangeShapeType="1"/>
            </p:cNvSpPr>
            <p:nvPr/>
          </p:nvSpPr>
          <p:spPr bwMode="auto">
            <a:xfrm>
              <a:off x="284910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Line 25"/>
            <p:cNvSpPr>
              <a:spLocks noChangeShapeType="1"/>
            </p:cNvSpPr>
            <p:nvPr/>
          </p:nvSpPr>
          <p:spPr bwMode="auto">
            <a:xfrm>
              <a:off x="314874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Line 27"/>
            <p:cNvSpPr>
              <a:spLocks noChangeShapeType="1"/>
            </p:cNvSpPr>
            <p:nvPr/>
          </p:nvSpPr>
          <p:spPr bwMode="auto">
            <a:xfrm>
              <a:off x="3448374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Line 29"/>
            <p:cNvSpPr>
              <a:spLocks noChangeShapeType="1"/>
            </p:cNvSpPr>
            <p:nvPr/>
          </p:nvSpPr>
          <p:spPr bwMode="auto">
            <a:xfrm>
              <a:off x="3748008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Line 31"/>
            <p:cNvSpPr>
              <a:spLocks noChangeShapeType="1"/>
            </p:cNvSpPr>
            <p:nvPr/>
          </p:nvSpPr>
          <p:spPr bwMode="auto">
            <a:xfrm>
              <a:off x="404764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Line 33"/>
            <p:cNvSpPr>
              <a:spLocks noChangeShapeType="1"/>
            </p:cNvSpPr>
            <p:nvPr/>
          </p:nvSpPr>
          <p:spPr bwMode="auto">
            <a:xfrm>
              <a:off x="434727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Line 35"/>
            <p:cNvSpPr>
              <a:spLocks noChangeShapeType="1"/>
            </p:cNvSpPr>
            <p:nvPr/>
          </p:nvSpPr>
          <p:spPr bwMode="auto">
            <a:xfrm>
              <a:off x="464691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Line 37"/>
            <p:cNvSpPr>
              <a:spLocks noChangeShapeType="1"/>
            </p:cNvSpPr>
            <p:nvPr/>
          </p:nvSpPr>
          <p:spPr bwMode="auto">
            <a:xfrm>
              <a:off x="4946544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Line 39"/>
            <p:cNvSpPr>
              <a:spLocks noChangeShapeType="1"/>
            </p:cNvSpPr>
            <p:nvPr/>
          </p:nvSpPr>
          <p:spPr bwMode="auto">
            <a:xfrm>
              <a:off x="5246178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Line 41"/>
            <p:cNvSpPr>
              <a:spLocks noChangeShapeType="1"/>
            </p:cNvSpPr>
            <p:nvPr/>
          </p:nvSpPr>
          <p:spPr bwMode="auto">
            <a:xfrm>
              <a:off x="554581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Line 43"/>
            <p:cNvSpPr>
              <a:spLocks noChangeShapeType="1"/>
            </p:cNvSpPr>
            <p:nvPr/>
          </p:nvSpPr>
          <p:spPr bwMode="auto">
            <a:xfrm>
              <a:off x="584544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Line 45"/>
            <p:cNvSpPr>
              <a:spLocks noChangeShapeType="1"/>
            </p:cNvSpPr>
            <p:nvPr/>
          </p:nvSpPr>
          <p:spPr bwMode="auto">
            <a:xfrm>
              <a:off x="614508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Line 47"/>
            <p:cNvSpPr>
              <a:spLocks noChangeShapeType="1"/>
            </p:cNvSpPr>
            <p:nvPr/>
          </p:nvSpPr>
          <p:spPr bwMode="auto">
            <a:xfrm>
              <a:off x="6444714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Line 51"/>
            <p:cNvSpPr>
              <a:spLocks noChangeShapeType="1"/>
            </p:cNvSpPr>
            <p:nvPr/>
          </p:nvSpPr>
          <p:spPr bwMode="auto">
            <a:xfrm>
              <a:off x="704398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Line 52"/>
            <p:cNvSpPr>
              <a:spLocks noChangeShapeType="1"/>
            </p:cNvSpPr>
            <p:nvPr/>
          </p:nvSpPr>
          <p:spPr bwMode="auto">
            <a:xfrm>
              <a:off x="7193799" y="0"/>
              <a:ext cx="0" cy="121920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Line 53"/>
            <p:cNvSpPr>
              <a:spLocks noChangeShapeType="1"/>
            </p:cNvSpPr>
            <p:nvPr/>
          </p:nvSpPr>
          <p:spPr bwMode="auto">
            <a:xfrm>
              <a:off x="734361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Line 55"/>
            <p:cNvSpPr>
              <a:spLocks noChangeShapeType="1"/>
            </p:cNvSpPr>
            <p:nvPr/>
          </p:nvSpPr>
          <p:spPr bwMode="auto">
            <a:xfrm>
              <a:off x="764325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Line 59"/>
            <p:cNvSpPr>
              <a:spLocks noChangeShapeType="1"/>
            </p:cNvSpPr>
            <p:nvPr/>
          </p:nvSpPr>
          <p:spPr bwMode="auto">
            <a:xfrm>
              <a:off x="8242518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Line 61"/>
            <p:cNvSpPr>
              <a:spLocks noChangeShapeType="1"/>
            </p:cNvSpPr>
            <p:nvPr/>
          </p:nvSpPr>
          <p:spPr bwMode="auto">
            <a:xfrm>
              <a:off x="854215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Line 6"/>
            <p:cNvSpPr>
              <a:spLocks noChangeShapeType="1"/>
            </p:cNvSpPr>
            <p:nvPr/>
          </p:nvSpPr>
          <p:spPr bwMode="auto">
            <a:xfrm>
              <a:off x="302217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Line 10"/>
            <p:cNvSpPr>
              <a:spLocks noChangeShapeType="1"/>
            </p:cNvSpPr>
            <p:nvPr/>
          </p:nvSpPr>
          <p:spPr bwMode="auto">
            <a:xfrm>
              <a:off x="901485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Line 14"/>
            <p:cNvSpPr>
              <a:spLocks noChangeShapeType="1"/>
            </p:cNvSpPr>
            <p:nvPr/>
          </p:nvSpPr>
          <p:spPr bwMode="auto">
            <a:xfrm>
              <a:off x="1500753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Line 18"/>
            <p:cNvSpPr>
              <a:spLocks noChangeShapeType="1"/>
            </p:cNvSpPr>
            <p:nvPr/>
          </p:nvSpPr>
          <p:spPr bwMode="auto">
            <a:xfrm>
              <a:off x="2100021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Line 22"/>
            <p:cNvSpPr>
              <a:spLocks noChangeShapeType="1"/>
            </p:cNvSpPr>
            <p:nvPr/>
          </p:nvSpPr>
          <p:spPr bwMode="auto">
            <a:xfrm>
              <a:off x="2699289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Line 26"/>
            <p:cNvSpPr>
              <a:spLocks noChangeShapeType="1"/>
            </p:cNvSpPr>
            <p:nvPr/>
          </p:nvSpPr>
          <p:spPr bwMode="auto">
            <a:xfrm>
              <a:off x="3298557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Line 30"/>
            <p:cNvSpPr>
              <a:spLocks noChangeShapeType="1"/>
            </p:cNvSpPr>
            <p:nvPr/>
          </p:nvSpPr>
          <p:spPr bwMode="auto">
            <a:xfrm>
              <a:off x="3897825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Line 34"/>
            <p:cNvSpPr>
              <a:spLocks noChangeShapeType="1"/>
            </p:cNvSpPr>
            <p:nvPr/>
          </p:nvSpPr>
          <p:spPr bwMode="auto">
            <a:xfrm>
              <a:off x="4497093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Line 38"/>
            <p:cNvSpPr>
              <a:spLocks noChangeShapeType="1"/>
            </p:cNvSpPr>
            <p:nvPr/>
          </p:nvSpPr>
          <p:spPr bwMode="auto">
            <a:xfrm>
              <a:off x="5096361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Line 42"/>
            <p:cNvSpPr>
              <a:spLocks noChangeShapeType="1"/>
            </p:cNvSpPr>
            <p:nvPr/>
          </p:nvSpPr>
          <p:spPr bwMode="auto">
            <a:xfrm>
              <a:off x="5695629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Line 46"/>
            <p:cNvSpPr>
              <a:spLocks noChangeShapeType="1"/>
            </p:cNvSpPr>
            <p:nvPr/>
          </p:nvSpPr>
          <p:spPr bwMode="auto">
            <a:xfrm>
              <a:off x="6294897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Line 50"/>
            <p:cNvSpPr>
              <a:spLocks noChangeShapeType="1"/>
            </p:cNvSpPr>
            <p:nvPr/>
          </p:nvSpPr>
          <p:spPr bwMode="auto">
            <a:xfrm>
              <a:off x="6894165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Line 54"/>
            <p:cNvSpPr>
              <a:spLocks noChangeShapeType="1"/>
            </p:cNvSpPr>
            <p:nvPr/>
          </p:nvSpPr>
          <p:spPr bwMode="auto">
            <a:xfrm>
              <a:off x="7493433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Line 58"/>
            <p:cNvSpPr>
              <a:spLocks noChangeShapeType="1"/>
            </p:cNvSpPr>
            <p:nvPr/>
          </p:nvSpPr>
          <p:spPr bwMode="auto">
            <a:xfrm>
              <a:off x="8092701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Line 62"/>
            <p:cNvSpPr>
              <a:spLocks noChangeShapeType="1"/>
            </p:cNvSpPr>
            <p:nvPr/>
          </p:nvSpPr>
          <p:spPr bwMode="auto">
            <a:xfrm>
              <a:off x="8691969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Line 63"/>
            <p:cNvSpPr>
              <a:spLocks noChangeShapeType="1"/>
            </p:cNvSpPr>
            <p:nvPr/>
          </p:nvSpPr>
          <p:spPr bwMode="auto">
            <a:xfrm>
              <a:off x="884178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Line 12"/>
            <p:cNvSpPr>
              <a:spLocks noChangeShapeType="1"/>
            </p:cNvSpPr>
            <p:nvPr/>
          </p:nvSpPr>
          <p:spPr bwMode="auto">
            <a:xfrm>
              <a:off x="1201119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Line 16"/>
            <p:cNvSpPr>
              <a:spLocks noChangeShapeType="1"/>
            </p:cNvSpPr>
            <p:nvPr/>
          </p:nvSpPr>
          <p:spPr bwMode="auto">
            <a:xfrm>
              <a:off x="1800387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Line 20"/>
            <p:cNvSpPr>
              <a:spLocks noChangeShapeType="1"/>
            </p:cNvSpPr>
            <p:nvPr/>
          </p:nvSpPr>
          <p:spPr bwMode="auto">
            <a:xfrm>
              <a:off x="2399655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Line 24"/>
            <p:cNvSpPr>
              <a:spLocks noChangeShapeType="1"/>
            </p:cNvSpPr>
            <p:nvPr/>
          </p:nvSpPr>
          <p:spPr bwMode="auto">
            <a:xfrm>
              <a:off x="2998923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Line 28"/>
            <p:cNvSpPr>
              <a:spLocks noChangeShapeType="1"/>
            </p:cNvSpPr>
            <p:nvPr/>
          </p:nvSpPr>
          <p:spPr bwMode="auto">
            <a:xfrm>
              <a:off x="3598191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Line 32"/>
            <p:cNvSpPr>
              <a:spLocks noChangeShapeType="1"/>
            </p:cNvSpPr>
            <p:nvPr/>
          </p:nvSpPr>
          <p:spPr bwMode="auto">
            <a:xfrm>
              <a:off x="4197459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Line 36"/>
            <p:cNvSpPr>
              <a:spLocks noChangeShapeType="1"/>
            </p:cNvSpPr>
            <p:nvPr/>
          </p:nvSpPr>
          <p:spPr bwMode="auto">
            <a:xfrm>
              <a:off x="4796727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Line 40"/>
            <p:cNvSpPr>
              <a:spLocks noChangeShapeType="1"/>
            </p:cNvSpPr>
            <p:nvPr/>
          </p:nvSpPr>
          <p:spPr bwMode="auto">
            <a:xfrm>
              <a:off x="5395995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Line 44"/>
            <p:cNvSpPr>
              <a:spLocks noChangeShapeType="1"/>
            </p:cNvSpPr>
            <p:nvPr/>
          </p:nvSpPr>
          <p:spPr bwMode="auto">
            <a:xfrm>
              <a:off x="5995263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Line 48"/>
            <p:cNvSpPr>
              <a:spLocks noChangeShapeType="1"/>
            </p:cNvSpPr>
            <p:nvPr/>
          </p:nvSpPr>
          <p:spPr bwMode="auto">
            <a:xfrm>
              <a:off x="6594531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Line 56"/>
            <p:cNvSpPr>
              <a:spLocks noChangeShapeType="1"/>
            </p:cNvSpPr>
            <p:nvPr/>
          </p:nvSpPr>
          <p:spPr bwMode="auto">
            <a:xfrm>
              <a:off x="7793067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Line 60"/>
            <p:cNvSpPr>
              <a:spLocks noChangeShapeType="1"/>
            </p:cNvSpPr>
            <p:nvPr/>
          </p:nvSpPr>
          <p:spPr bwMode="auto">
            <a:xfrm>
              <a:off x="8392335" y="903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Line 64"/>
            <p:cNvSpPr>
              <a:spLocks noChangeShapeType="1"/>
            </p:cNvSpPr>
            <p:nvPr/>
          </p:nvSpPr>
          <p:spPr bwMode="auto">
            <a:xfrm>
              <a:off x="8991600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66" name="Picture 6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" y="6343042"/>
            <a:ext cx="1497330" cy="34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22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40" y="152400"/>
            <a:ext cx="719201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4" y="1371599"/>
            <a:ext cx="7172326" cy="4727448"/>
          </a:xfrm>
        </p:spPr>
        <p:txBody>
          <a:bodyPr/>
          <a:lstStyle>
            <a:lvl2pPr>
              <a:spcBef>
                <a:spcPts val="1000"/>
              </a:spcBef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685800"/>
            <a:ext cx="7239000" cy="457200"/>
          </a:xfrm>
        </p:spPr>
        <p:txBody>
          <a:bodyPr/>
          <a:lstStyle>
            <a:lvl1pPr marL="0" indent="0">
              <a:buNone/>
              <a:defRPr sz="2800" baseline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Add Secondary Title in Keysight Gray (28 Pt)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528" y="64928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053449" y="61509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154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40" y="152400"/>
            <a:ext cx="7192010" cy="514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685800"/>
            <a:ext cx="7239000" cy="45720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Add Secondary Title in Keysight Gray (28 Pt)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528" y="64928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053449" y="61509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667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40" y="152400"/>
            <a:ext cx="7192010" cy="514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1562101"/>
            <a:ext cx="3819525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spcBef>
                <a:spcPts val="10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562101"/>
            <a:ext cx="3822192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spcBef>
                <a:spcPts val="10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685800"/>
            <a:ext cx="7239000" cy="45720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Add Secondary Title in Keysight Gray (28 Pt)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528" y="64928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>
          <a:xfrm>
            <a:off x="8053449" y="61509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01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40" y="152400"/>
            <a:ext cx="719201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52475" y="1211580"/>
            <a:ext cx="3822192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Subtitle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2475" y="1912300"/>
            <a:ext cx="3822192" cy="4206240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spcBef>
                <a:spcPts val="10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76800" y="1211580"/>
            <a:ext cx="3822192" cy="639762"/>
          </a:xfrm>
        </p:spPr>
        <p:txBody>
          <a:bodyPr anchor="b"/>
          <a:lstStyle>
            <a:lvl1pPr marL="0" indent="0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Subtitle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1912300"/>
            <a:ext cx="3822192" cy="4206240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spcBef>
                <a:spcPts val="10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90029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1528" y="64928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3"/>
          </p:nvPr>
        </p:nvSpPr>
        <p:spPr>
          <a:xfrm>
            <a:off x="8053449" y="61509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8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F7BE-092A-401A-8712-EF42E641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573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40" y="152400"/>
            <a:ext cx="719201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52475" y="1211580"/>
            <a:ext cx="4947286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Subtitle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2475" y="1912300"/>
            <a:ext cx="4947286" cy="4206240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spcBef>
                <a:spcPts val="10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996940" y="1211580"/>
            <a:ext cx="2689860" cy="639762"/>
          </a:xfrm>
        </p:spPr>
        <p:txBody>
          <a:bodyPr anchor="b"/>
          <a:lstStyle>
            <a:lvl1pPr marL="0" indent="0">
              <a:buNone/>
              <a:defRPr sz="1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Subtitle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6940" y="1912300"/>
            <a:ext cx="2689860" cy="4206240"/>
          </a:xfrm>
        </p:spPr>
        <p:txBody>
          <a:bodyPr vert="horz" lIns="0" tIns="0" rIns="0" bIns="0" rtlCol="0">
            <a:noAutofit/>
          </a:bodyPr>
          <a:lstStyle>
            <a:lvl1pPr marL="130175" indent="-130175">
              <a:spcBef>
                <a:spcPts val="800"/>
              </a:spcBef>
              <a:defRPr lang="en-US" sz="1200" smtClean="0"/>
            </a:lvl1pPr>
            <a:lvl2pPr marL="347663" indent="-114300">
              <a:spcBef>
                <a:spcPts val="300"/>
              </a:spcBef>
              <a:defRPr lang="en-US" sz="1200" smtClean="0"/>
            </a:lvl2pPr>
            <a:lvl3pPr marL="576263" indent="-114300">
              <a:spcBef>
                <a:spcPts val="200"/>
              </a:spcBef>
              <a:defRPr lang="en-US" sz="1200" smtClean="0"/>
            </a:lvl3pPr>
            <a:lvl4pPr marL="804863" indent="-114300">
              <a:spcBef>
                <a:spcPts val="200"/>
              </a:spcBef>
              <a:defRPr lang="en-US" sz="1000" smtClean="0"/>
            </a:lvl4pPr>
            <a:lvl5pPr marL="971550" indent="-114300">
              <a:spcBef>
                <a:spcPts val="200"/>
              </a:spcBef>
              <a:defRPr lang="en-US"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1528" y="64928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3"/>
          </p:nvPr>
        </p:nvSpPr>
        <p:spPr>
          <a:xfrm>
            <a:off x="8053449" y="61509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587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3581400" y="1600199"/>
            <a:ext cx="5110163" cy="4572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40" y="152400"/>
            <a:ext cx="719201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51840" y="1211580"/>
            <a:ext cx="2689860" cy="639762"/>
          </a:xfrm>
        </p:spPr>
        <p:txBody>
          <a:bodyPr anchor="b"/>
          <a:lstStyle>
            <a:lvl1pPr marL="0" indent="0">
              <a:buNone/>
              <a:defRPr sz="1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Subtitle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1840" y="1912300"/>
            <a:ext cx="2689860" cy="4261104"/>
          </a:xfrm>
        </p:spPr>
        <p:txBody>
          <a:bodyPr vert="horz" lIns="0" tIns="0" rIns="0" bIns="0" rtlCol="0">
            <a:noAutofit/>
          </a:bodyPr>
          <a:lstStyle>
            <a:lvl1pPr marL="130175" indent="-130175">
              <a:spcBef>
                <a:spcPts val="800"/>
              </a:spcBef>
              <a:defRPr lang="en-US" sz="1200" smtClean="0"/>
            </a:lvl1pPr>
            <a:lvl2pPr marL="347663" indent="-114300">
              <a:spcBef>
                <a:spcPts val="300"/>
              </a:spcBef>
              <a:defRPr lang="en-US" sz="1200" smtClean="0"/>
            </a:lvl2pPr>
            <a:lvl3pPr marL="576263" indent="-114300">
              <a:spcBef>
                <a:spcPts val="200"/>
              </a:spcBef>
              <a:defRPr lang="en-US" sz="1200" smtClean="0"/>
            </a:lvl3pPr>
            <a:lvl4pPr marL="804863" indent="-114300">
              <a:spcBef>
                <a:spcPts val="200"/>
              </a:spcBef>
              <a:defRPr lang="en-US" sz="1000" smtClean="0"/>
            </a:lvl4pPr>
            <a:lvl5pPr marL="971550" indent="-114300">
              <a:spcBef>
                <a:spcPts val="200"/>
              </a:spcBef>
              <a:defRPr lang="en-US"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411528" y="64928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053449" y="61509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914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40" y="152400"/>
            <a:ext cx="719201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52475" y="1211580"/>
            <a:ext cx="374637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Subtitle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2475" y="1874201"/>
            <a:ext cx="3746373" cy="3736023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30000"/>
              </a:lnSpc>
              <a:spcBef>
                <a:spcPts val="1800"/>
              </a:spcBef>
              <a:buNone/>
              <a:defRPr lang="en-US" smtClean="0"/>
            </a:lvl1pPr>
            <a:lvl2pPr marL="457200" indent="-160338">
              <a:lnSpc>
                <a:spcPct val="100000"/>
              </a:lnSpc>
              <a:spcBef>
                <a:spcPts val="10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598920" y="1539874"/>
            <a:ext cx="2087880" cy="235267"/>
          </a:xfrm>
        </p:spPr>
        <p:txBody>
          <a:bodyPr anchor="b"/>
          <a:lstStyle>
            <a:lvl1pPr marL="0" indent="0">
              <a:buNone/>
              <a:defRPr sz="13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Caption 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8920" y="1834577"/>
            <a:ext cx="2087880" cy="968059"/>
          </a:xfrm>
        </p:spPr>
        <p:txBody>
          <a:bodyPr vert="horz" lIns="0" tIns="0" rIns="0" bIns="0" rtlCol="0">
            <a:noAutofit/>
          </a:bodyPr>
          <a:lstStyle>
            <a:lvl1pPr marL="130175" indent="-130175">
              <a:spcBef>
                <a:spcPts val="800"/>
              </a:spcBef>
              <a:defRPr lang="en-US" sz="1300" smtClean="0"/>
            </a:lvl1pPr>
            <a:lvl2pPr marL="347663" indent="-114300">
              <a:spcBef>
                <a:spcPts val="300"/>
              </a:spcBef>
              <a:defRPr lang="en-US" sz="1300" smtClean="0"/>
            </a:lvl2pPr>
            <a:lvl3pPr marL="255588" indent="-114300">
              <a:spcBef>
                <a:spcPts val="300"/>
              </a:spcBef>
              <a:defRPr lang="en-US" sz="1300" smtClean="0"/>
            </a:lvl3pPr>
            <a:lvl4pPr marL="400050" indent="-122238">
              <a:spcBef>
                <a:spcPts val="300"/>
              </a:spcBef>
              <a:defRPr lang="en-US" sz="1300" smtClean="0"/>
            </a:lvl4pPr>
            <a:lvl5pPr marL="530225" indent="-114300">
              <a:spcBef>
                <a:spcPts val="300"/>
              </a:spcBef>
              <a:defRPr lang="en-US" sz="13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598920" y="3025140"/>
            <a:ext cx="2087880" cy="235267"/>
          </a:xfrm>
        </p:spPr>
        <p:txBody>
          <a:bodyPr anchor="b"/>
          <a:lstStyle>
            <a:lvl1pPr marL="0" indent="0">
              <a:buNone/>
              <a:defRPr sz="13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Caption 2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6598920" y="3319843"/>
            <a:ext cx="2087880" cy="968059"/>
          </a:xfrm>
        </p:spPr>
        <p:txBody>
          <a:bodyPr vert="horz" lIns="0" tIns="0" rIns="0" bIns="0" rtlCol="0">
            <a:noAutofit/>
          </a:bodyPr>
          <a:lstStyle>
            <a:lvl1pPr marL="130175" indent="-130175">
              <a:spcBef>
                <a:spcPts val="800"/>
              </a:spcBef>
              <a:defRPr lang="en-US" sz="1300" smtClean="0"/>
            </a:lvl1pPr>
            <a:lvl2pPr marL="347663" indent="-114300">
              <a:spcBef>
                <a:spcPts val="300"/>
              </a:spcBef>
              <a:defRPr lang="en-US" sz="1300" smtClean="0"/>
            </a:lvl2pPr>
            <a:lvl3pPr marL="255588" indent="-114300">
              <a:spcBef>
                <a:spcPts val="300"/>
              </a:spcBef>
              <a:defRPr lang="en-US" sz="1300" smtClean="0"/>
            </a:lvl3pPr>
            <a:lvl4pPr marL="400050" indent="-122238">
              <a:spcBef>
                <a:spcPts val="300"/>
              </a:spcBef>
              <a:defRPr lang="en-US" sz="1300" smtClean="0"/>
            </a:lvl4pPr>
            <a:lvl5pPr marL="530225" indent="-114300">
              <a:spcBef>
                <a:spcPts val="300"/>
              </a:spcBef>
              <a:defRPr lang="en-US" sz="13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598920" y="4457700"/>
            <a:ext cx="2087880" cy="235267"/>
          </a:xfrm>
        </p:spPr>
        <p:txBody>
          <a:bodyPr anchor="b"/>
          <a:lstStyle>
            <a:lvl1pPr marL="0" indent="0">
              <a:buNone/>
              <a:defRPr sz="13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Caption 3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16"/>
          </p:nvPr>
        </p:nvSpPr>
        <p:spPr>
          <a:xfrm>
            <a:off x="6598920" y="4752403"/>
            <a:ext cx="2087880" cy="968059"/>
          </a:xfrm>
        </p:spPr>
        <p:txBody>
          <a:bodyPr vert="horz" lIns="0" tIns="0" rIns="0" bIns="0" rtlCol="0">
            <a:noAutofit/>
          </a:bodyPr>
          <a:lstStyle>
            <a:lvl1pPr marL="130175" indent="-130175">
              <a:spcBef>
                <a:spcPts val="800"/>
              </a:spcBef>
              <a:defRPr lang="en-US" sz="1300" smtClean="0"/>
            </a:lvl1pPr>
            <a:lvl2pPr marL="347663" indent="-114300">
              <a:spcBef>
                <a:spcPts val="300"/>
              </a:spcBef>
              <a:defRPr lang="en-US" sz="1300" smtClean="0"/>
            </a:lvl2pPr>
            <a:lvl3pPr marL="255588" indent="-114300">
              <a:spcBef>
                <a:spcPts val="300"/>
              </a:spcBef>
              <a:defRPr lang="en-US" sz="1300" smtClean="0"/>
            </a:lvl3pPr>
            <a:lvl4pPr marL="400050" indent="-122238">
              <a:spcBef>
                <a:spcPts val="300"/>
              </a:spcBef>
              <a:defRPr lang="en-US" sz="1300" smtClean="0"/>
            </a:lvl4pPr>
            <a:lvl5pPr marL="530225" indent="-114300">
              <a:spcBef>
                <a:spcPts val="300"/>
              </a:spcBef>
              <a:defRPr lang="en-US" sz="13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7" hasCustomPrompt="1"/>
          </p:nvPr>
        </p:nvSpPr>
        <p:spPr>
          <a:xfrm>
            <a:off x="4724400" y="1616075"/>
            <a:ext cx="1600200" cy="1203325"/>
          </a:xfr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0" name="Picture Placeholder 18"/>
          <p:cNvSpPr>
            <a:spLocks noGrp="1"/>
          </p:cNvSpPr>
          <p:nvPr>
            <p:ph type="pic" sz="quarter" idx="18" hasCustomPrompt="1"/>
          </p:nvPr>
        </p:nvSpPr>
        <p:spPr>
          <a:xfrm>
            <a:off x="4724400" y="3071495"/>
            <a:ext cx="1600200" cy="1203325"/>
          </a:xfr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1" name="Picture Placeholder 18"/>
          <p:cNvSpPr>
            <a:spLocks noGrp="1"/>
          </p:cNvSpPr>
          <p:nvPr>
            <p:ph type="pic" sz="quarter" idx="19" hasCustomPrompt="1"/>
          </p:nvPr>
        </p:nvSpPr>
        <p:spPr>
          <a:xfrm>
            <a:off x="4724400" y="4542155"/>
            <a:ext cx="1600200" cy="1203325"/>
          </a:xfr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8411528" y="64928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1"/>
          </p:nvPr>
        </p:nvSpPr>
        <p:spPr>
          <a:xfrm>
            <a:off x="8053449" y="61509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9729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52474" y="4450080"/>
            <a:ext cx="2286000" cy="235267"/>
          </a:xfrm>
        </p:spPr>
        <p:txBody>
          <a:bodyPr anchor="b"/>
          <a:lstStyle>
            <a:lvl1pPr marL="0" indent="0">
              <a:buNone/>
              <a:defRPr sz="13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Caption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40" y="152400"/>
            <a:ext cx="719201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52475" y="1211580"/>
            <a:ext cx="625792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Subtitle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2475" y="1874201"/>
            <a:ext cx="6257925" cy="830899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30000"/>
              </a:lnSpc>
              <a:spcBef>
                <a:spcPts val="800"/>
              </a:spcBef>
              <a:buNone/>
              <a:defRPr lang="en-US" smtClean="0"/>
            </a:lvl1pPr>
            <a:lvl2pPr marL="160338" indent="-160338">
              <a:lnSpc>
                <a:spcPct val="130000"/>
              </a:lnSpc>
              <a:spcBef>
                <a:spcPts val="8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7" hasCustomPrompt="1"/>
          </p:nvPr>
        </p:nvSpPr>
        <p:spPr>
          <a:xfrm>
            <a:off x="752474" y="2819400"/>
            <a:ext cx="2286000" cy="1417320"/>
          </a:xfr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0" name="Picture Placeholder 18"/>
          <p:cNvSpPr>
            <a:spLocks noGrp="1"/>
          </p:cNvSpPr>
          <p:nvPr>
            <p:ph type="pic" sz="quarter" idx="18" hasCustomPrompt="1"/>
          </p:nvPr>
        </p:nvSpPr>
        <p:spPr>
          <a:xfrm>
            <a:off x="3419665" y="2819400"/>
            <a:ext cx="2286000" cy="1417320"/>
          </a:xfr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1" name="Picture Placeholder 18"/>
          <p:cNvSpPr>
            <a:spLocks noGrp="1"/>
          </p:cNvSpPr>
          <p:nvPr>
            <p:ph type="pic" sz="quarter" idx="19" hasCustomPrompt="1"/>
          </p:nvPr>
        </p:nvSpPr>
        <p:spPr>
          <a:xfrm>
            <a:off x="6086856" y="2819400"/>
            <a:ext cx="2286000" cy="1417320"/>
          </a:xfr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3419665" y="4450080"/>
            <a:ext cx="2286000" cy="235267"/>
          </a:xfrm>
        </p:spPr>
        <p:txBody>
          <a:bodyPr anchor="b"/>
          <a:lstStyle>
            <a:lvl1pPr marL="0" indent="0">
              <a:buNone/>
              <a:defRPr sz="13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Caption 2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086856" y="4450080"/>
            <a:ext cx="2286000" cy="235267"/>
          </a:xfrm>
        </p:spPr>
        <p:txBody>
          <a:bodyPr anchor="b"/>
          <a:lstStyle>
            <a:lvl1pPr marL="0" indent="0">
              <a:buNone/>
              <a:defRPr sz="13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Caption 3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30"/>
          </p:nvPr>
        </p:nvSpPr>
        <p:spPr>
          <a:xfrm>
            <a:off x="752475" y="4724400"/>
            <a:ext cx="2295525" cy="1144588"/>
          </a:xfrm>
        </p:spPr>
        <p:txBody>
          <a:bodyPr/>
          <a:lstStyle>
            <a:lvl1pPr>
              <a:defRPr sz="1300"/>
            </a:lvl1pPr>
            <a:lvl2pPr marL="511175" indent="-152400">
              <a:spcBef>
                <a:spcPts val="300"/>
              </a:spcBef>
              <a:defRPr sz="13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31"/>
          </p:nvPr>
        </p:nvSpPr>
        <p:spPr>
          <a:xfrm>
            <a:off x="3419665" y="4724400"/>
            <a:ext cx="2295525" cy="1144588"/>
          </a:xfrm>
        </p:spPr>
        <p:txBody>
          <a:bodyPr/>
          <a:lstStyle>
            <a:lvl1pPr>
              <a:defRPr sz="1300"/>
            </a:lvl1pPr>
            <a:lvl2pPr marL="511175" indent="-152400">
              <a:spcBef>
                <a:spcPts val="300"/>
              </a:spcBef>
              <a:defRPr sz="13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32"/>
          </p:nvPr>
        </p:nvSpPr>
        <p:spPr>
          <a:xfrm>
            <a:off x="6086856" y="4724400"/>
            <a:ext cx="2295525" cy="1144588"/>
          </a:xfrm>
        </p:spPr>
        <p:txBody>
          <a:bodyPr/>
          <a:lstStyle>
            <a:lvl1pPr>
              <a:defRPr sz="1300"/>
            </a:lvl1pPr>
            <a:lvl2pPr marL="511175" indent="-152400">
              <a:spcBef>
                <a:spcPts val="300"/>
              </a:spcBef>
              <a:defRPr sz="13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528" y="64928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33"/>
          </p:nvPr>
        </p:nvSpPr>
        <p:spPr>
          <a:xfrm>
            <a:off x="8053449" y="61509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8179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 userDrawn="1"/>
        </p:nvGrpSpPr>
        <p:grpSpPr>
          <a:xfrm>
            <a:off x="152400" y="401320"/>
            <a:ext cx="8839200" cy="1618488"/>
            <a:chOff x="152400" y="401320"/>
            <a:chExt cx="8839200" cy="1618488"/>
          </a:xfrm>
        </p:grpSpPr>
        <p:sp>
          <p:nvSpPr>
            <p:cNvPr id="75" name="Line 5"/>
            <p:cNvSpPr>
              <a:spLocks noChangeShapeType="1"/>
            </p:cNvSpPr>
            <p:nvPr/>
          </p:nvSpPr>
          <p:spPr bwMode="auto">
            <a:xfrm>
              <a:off x="152400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Line 6"/>
            <p:cNvSpPr>
              <a:spLocks noChangeShapeType="1"/>
            </p:cNvSpPr>
            <p:nvPr/>
          </p:nvSpPr>
          <p:spPr bwMode="auto">
            <a:xfrm>
              <a:off x="302217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Line 7"/>
            <p:cNvSpPr>
              <a:spLocks noChangeShapeType="1"/>
            </p:cNvSpPr>
            <p:nvPr/>
          </p:nvSpPr>
          <p:spPr bwMode="auto">
            <a:xfrm>
              <a:off x="452034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Line 9"/>
            <p:cNvSpPr>
              <a:spLocks noChangeShapeType="1"/>
            </p:cNvSpPr>
            <p:nvPr/>
          </p:nvSpPr>
          <p:spPr bwMode="auto">
            <a:xfrm>
              <a:off x="751668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Line 10"/>
            <p:cNvSpPr>
              <a:spLocks noChangeShapeType="1"/>
            </p:cNvSpPr>
            <p:nvPr/>
          </p:nvSpPr>
          <p:spPr bwMode="auto">
            <a:xfrm>
              <a:off x="901485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Line 11"/>
            <p:cNvSpPr>
              <a:spLocks noChangeShapeType="1"/>
            </p:cNvSpPr>
            <p:nvPr/>
          </p:nvSpPr>
          <p:spPr bwMode="auto">
            <a:xfrm>
              <a:off x="1051302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Line 12"/>
            <p:cNvSpPr>
              <a:spLocks noChangeShapeType="1"/>
            </p:cNvSpPr>
            <p:nvPr/>
          </p:nvSpPr>
          <p:spPr bwMode="auto">
            <a:xfrm>
              <a:off x="1201119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Line 13"/>
            <p:cNvSpPr>
              <a:spLocks noChangeShapeType="1"/>
            </p:cNvSpPr>
            <p:nvPr/>
          </p:nvSpPr>
          <p:spPr bwMode="auto">
            <a:xfrm>
              <a:off x="1350936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Line 14"/>
            <p:cNvSpPr>
              <a:spLocks noChangeShapeType="1"/>
            </p:cNvSpPr>
            <p:nvPr/>
          </p:nvSpPr>
          <p:spPr bwMode="auto">
            <a:xfrm>
              <a:off x="1500753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Line 15"/>
            <p:cNvSpPr>
              <a:spLocks noChangeShapeType="1"/>
            </p:cNvSpPr>
            <p:nvPr/>
          </p:nvSpPr>
          <p:spPr bwMode="auto">
            <a:xfrm>
              <a:off x="1650570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Line 16"/>
            <p:cNvSpPr>
              <a:spLocks noChangeShapeType="1"/>
            </p:cNvSpPr>
            <p:nvPr/>
          </p:nvSpPr>
          <p:spPr bwMode="auto">
            <a:xfrm>
              <a:off x="1800387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Line 17"/>
            <p:cNvSpPr>
              <a:spLocks noChangeShapeType="1"/>
            </p:cNvSpPr>
            <p:nvPr/>
          </p:nvSpPr>
          <p:spPr bwMode="auto">
            <a:xfrm>
              <a:off x="1950204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Line 18"/>
            <p:cNvSpPr>
              <a:spLocks noChangeShapeType="1"/>
            </p:cNvSpPr>
            <p:nvPr/>
          </p:nvSpPr>
          <p:spPr bwMode="auto">
            <a:xfrm>
              <a:off x="2100021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Line 19"/>
            <p:cNvSpPr>
              <a:spLocks noChangeShapeType="1"/>
            </p:cNvSpPr>
            <p:nvPr/>
          </p:nvSpPr>
          <p:spPr bwMode="auto">
            <a:xfrm>
              <a:off x="2249838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Line 20"/>
            <p:cNvSpPr>
              <a:spLocks noChangeShapeType="1"/>
            </p:cNvSpPr>
            <p:nvPr/>
          </p:nvSpPr>
          <p:spPr bwMode="auto">
            <a:xfrm>
              <a:off x="2399655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Line 21"/>
            <p:cNvSpPr>
              <a:spLocks noChangeShapeType="1"/>
            </p:cNvSpPr>
            <p:nvPr/>
          </p:nvSpPr>
          <p:spPr bwMode="auto">
            <a:xfrm>
              <a:off x="2549472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Line 22"/>
            <p:cNvSpPr>
              <a:spLocks noChangeShapeType="1"/>
            </p:cNvSpPr>
            <p:nvPr/>
          </p:nvSpPr>
          <p:spPr bwMode="auto">
            <a:xfrm>
              <a:off x="2699289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Line 23"/>
            <p:cNvSpPr>
              <a:spLocks noChangeShapeType="1"/>
            </p:cNvSpPr>
            <p:nvPr/>
          </p:nvSpPr>
          <p:spPr bwMode="auto">
            <a:xfrm>
              <a:off x="2849106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Line 24"/>
            <p:cNvSpPr>
              <a:spLocks noChangeShapeType="1"/>
            </p:cNvSpPr>
            <p:nvPr/>
          </p:nvSpPr>
          <p:spPr bwMode="auto">
            <a:xfrm>
              <a:off x="2998923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Line 25"/>
            <p:cNvSpPr>
              <a:spLocks noChangeShapeType="1"/>
            </p:cNvSpPr>
            <p:nvPr/>
          </p:nvSpPr>
          <p:spPr bwMode="auto">
            <a:xfrm>
              <a:off x="3148740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Line 26"/>
            <p:cNvSpPr>
              <a:spLocks noChangeShapeType="1"/>
            </p:cNvSpPr>
            <p:nvPr/>
          </p:nvSpPr>
          <p:spPr bwMode="auto">
            <a:xfrm>
              <a:off x="3298557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Line 27"/>
            <p:cNvSpPr>
              <a:spLocks noChangeShapeType="1"/>
            </p:cNvSpPr>
            <p:nvPr/>
          </p:nvSpPr>
          <p:spPr bwMode="auto">
            <a:xfrm>
              <a:off x="3448374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Line 28"/>
            <p:cNvSpPr>
              <a:spLocks noChangeShapeType="1"/>
            </p:cNvSpPr>
            <p:nvPr/>
          </p:nvSpPr>
          <p:spPr bwMode="auto">
            <a:xfrm>
              <a:off x="3598191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Line 29"/>
            <p:cNvSpPr>
              <a:spLocks noChangeShapeType="1"/>
            </p:cNvSpPr>
            <p:nvPr/>
          </p:nvSpPr>
          <p:spPr bwMode="auto">
            <a:xfrm>
              <a:off x="3748008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Line 30"/>
            <p:cNvSpPr>
              <a:spLocks noChangeShapeType="1"/>
            </p:cNvSpPr>
            <p:nvPr/>
          </p:nvSpPr>
          <p:spPr bwMode="auto">
            <a:xfrm>
              <a:off x="3897825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Line 31"/>
            <p:cNvSpPr>
              <a:spLocks noChangeShapeType="1"/>
            </p:cNvSpPr>
            <p:nvPr/>
          </p:nvSpPr>
          <p:spPr bwMode="auto">
            <a:xfrm>
              <a:off x="4047642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Line 32"/>
            <p:cNvSpPr>
              <a:spLocks noChangeShapeType="1"/>
            </p:cNvSpPr>
            <p:nvPr/>
          </p:nvSpPr>
          <p:spPr bwMode="auto">
            <a:xfrm>
              <a:off x="4197459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Line 33"/>
            <p:cNvSpPr>
              <a:spLocks noChangeShapeType="1"/>
            </p:cNvSpPr>
            <p:nvPr/>
          </p:nvSpPr>
          <p:spPr bwMode="auto">
            <a:xfrm>
              <a:off x="4347276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Line 34"/>
            <p:cNvSpPr>
              <a:spLocks noChangeShapeType="1"/>
            </p:cNvSpPr>
            <p:nvPr/>
          </p:nvSpPr>
          <p:spPr bwMode="auto">
            <a:xfrm>
              <a:off x="4497093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Line 35"/>
            <p:cNvSpPr>
              <a:spLocks noChangeShapeType="1"/>
            </p:cNvSpPr>
            <p:nvPr/>
          </p:nvSpPr>
          <p:spPr bwMode="auto">
            <a:xfrm>
              <a:off x="4646910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Line 36"/>
            <p:cNvSpPr>
              <a:spLocks noChangeShapeType="1"/>
            </p:cNvSpPr>
            <p:nvPr/>
          </p:nvSpPr>
          <p:spPr bwMode="auto">
            <a:xfrm>
              <a:off x="4796727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Line 37"/>
            <p:cNvSpPr>
              <a:spLocks noChangeShapeType="1"/>
            </p:cNvSpPr>
            <p:nvPr/>
          </p:nvSpPr>
          <p:spPr bwMode="auto">
            <a:xfrm>
              <a:off x="4946544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Line 38"/>
            <p:cNvSpPr>
              <a:spLocks noChangeShapeType="1"/>
            </p:cNvSpPr>
            <p:nvPr/>
          </p:nvSpPr>
          <p:spPr bwMode="auto">
            <a:xfrm>
              <a:off x="5096361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Line 39"/>
            <p:cNvSpPr>
              <a:spLocks noChangeShapeType="1"/>
            </p:cNvSpPr>
            <p:nvPr/>
          </p:nvSpPr>
          <p:spPr bwMode="auto">
            <a:xfrm>
              <a:off x="5246178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Line 40"/>
            <p:cNvSpPr>
              <a:spLocks noChangeShapeType="1"/>
            </p:cNvSpPr>
            <p:nvPr/>
          </p:nvSpPr>
          <p:spPr bwMode="auto">
            <a:xfrm>
              <a:off x="5395995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Line 41"/>
            <p:cNvSpPr>
              <a:spLocks noChangeShapeType="1"/>
            </p:cNvSpPr>
            <p:nvPr/>
          </p:nvSpPr>
          <p:spPr bwMode="auto">
            <a:xfrm>
              <a:off x="5545812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Line 42"/>
            <p:cNvSpPr>
              <a:spLocks noChangeShapeType="1"/>
            </p:cNvSpPr>
            <p:nvPr/>
          </p:nvSpPr>
          <p:spPr bwMode="auto">
            <a:xfrm>
              <a:off x="5695629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Line 43"/>
            <p:cNvSpPr>
              <a:spLocks noChangeShapeType="1"/>
            </p:cNvSpPr>
            <p:nvPr/>
          </p:nvSpPr>
          <p:spPr bwMode="auto">
            <a:xfrm>
              <a:off x="5845446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Line 44"/>
            <p:cNvSpPr>
              <a:spLocks noChangeShapeType="1"/>
            </p:cNvSpPr>
            <p:nvPr/>
          </p:nvSpPr>
          <p:spPr bwMode="auto">
            <a:xfrm>
              <a:off x="5995263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Line 45"/>
            <p:cNvSpPr>
              <a:spLocks noChangeShapeType="1"/>
            </p:cNvSpPr>
            <p:nvPr/>
          </p:nvSpPr>
          <p:spPr bwMode="auto">
            <a:xfrm>
              <a:off x="6145080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Line 46"/>
            <p:cNvSpPr>
              <a:spLocks noChangeShapeType="1"/>
            </p:cNvSpPr>
            <p:nvPr/>
          </p:nvSpPr>
          <p:spPr bwMode="auto">
            <a:xfrm>
              <a:off x="6294897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Line 47"/>
            <p:cNvSpPr>
              <a:spLocks noChangeShapeType="1"/>
            </p:cNvSpPr>
            <p:nvPr/>
          </p:nvSpPr>
          <p:spPr bwMode="auto">
            <a:xfrm>
              <a:off x="6444714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Line 48"/>
            <p:cNvSpPr>
              <a:spLocks noChangeShapeType="1"/>
            </p:cNvSpPr>
            <p:nvPr/>
          </p:nvSpPr>
          <p:spPr bwMode="auto">
            <a:xfrm>
              <a:off x="6594531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Line 50"/>
            <p:cNvSpPr>
              <a:spLocks noChangeShapeType="1"/>
            </p:cNvSpPr>
            <p:nvPr/>
          </p:nvSpPr>
          <p:spPr bwMode="auto">
            <a:xfrm>
              <a:off x="6894165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Line 51"/>
            <p:cNvSpPr>
              <a:spLocks noChangeShapeType="1"/>
            </p:cNvSpPr>
            <p:nvPr/>
          </p:nvSpPr>
          <p:spPr bwMode="auto">
            <a:xfrm>
              <a:off x="7043982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Line 52"/>
            <p:cNvSpPr>
              <a:spLocks noChangeShapeType="1"/>
            </p:cNvSpPr>
            <p:nvPr/>
          </p:nvSpPr>
          <p:spPr bwMode="auto">
            <a:xfrm>
              <a:off x="7193799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Line 53"/>
            <p:cNvSpPr>
              <a:spLocks noChangeShapeType="1"/>
            </p:cNvSpPr>
            <p:nvPr/>
          </p:nvSpPr>
          <p:spPr bwMode="auto">
            <a:xfrm>
              <a:off x="7343616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Line 54"/>
            <p:cNvSpPr>
              <a:spLocks noChangeShapeType="1"/>
            </p:cNvSpPr>
            <p:nvPr/>
          </p:nvSpPr>
          <p:spPr bwMode="auto">
            <a:xfrm>
              <a:off x="7493433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Line 55"/>
            <p:cNvSpPr>
              <a:spLocks noChangeShapeType="1"/>
            </p:cNvSpPr>
            <p:nvPr/>
          </p:nvSpPr>
          <p:spPr bwMode="auto">
            <a:xfrm>
              <a:off x="7643250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Line 56"/>
            <p:cNvSpPr>
              <a:spLocks noChangeShapeType="1"/>
            </p:cNvSpPr>
            <p:nvPr/>
          </p:nvSpPr>
          <p:spPr bwMode="auto">
            <a:xfrm>
              <a:off x="7793067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Line 58"/>
            <p:cNvSpPr>
              <a:spLocks noChangeShapeType="1"/>
            </p:cNvSpPr>
            <p:nvPr/>
          </p:nvSpPr>
          <p:spPr bwMode="auto">
            <a:xfrm>
              <a:off x="8092701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Line 59"/>
            <p:cNvSpPr>
              <a:spLocks noChangeShapeType="1"/>
            </p:cNvSpPr>
            <p:nvPr/>
          </p:nvSpPr>
          <p:spPr bwMode="auto">
            <a:xfrm>
              <a:off x="8242518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Line 60"/>
            <p:cNvSpPr>
              <a:spLocks noChangeShapeType="1"/>
            </p:cNvSpPr>
            <p:nvPr/>
          </p:nvSpPr>
          <p:spPr bwMode="auto">
            <a:xfrm>
              <a:off x="8392335" y="40433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Line 61"/>
            <p:cNvSpPr>
              <a:spLocks noChangeShapeType="1"/>
            </p:cNvSpPr>
            <p:nvPr/>
          </p:nvSpPr>
          <p:spPr bwMode="auto">
            <a:xfrm>
              <a:off x="8542152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Line 62"/>
            <p:cNvSpPr>
              <a:spLocks noChangeShapeType="1"/>
            </p:cNvSpPr>
            <p:nvPr/>
          </p:nvSpPr>
          <p:spPr bwMode="auto">
            <a:xfrm>
              <a:off x="8691969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Line 63"/>
            <p:cNvSpPr>
              <a:spLocks noChangeShapeType="1"/>
            </p:cNvSpPr>
            <p:nvPr/>
          </p:nvSpPr>
          <p:spPr bwMode="auto">
            <a:xfrm>
              <a:off x="8841786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Line 64"/>
            <p:cNvSpPr>
              <a:spLocks noChangeShapeType="1"/>
            </p:cNvSpPr>
            <p:nvPr/>
          </p:nvSpPr>
          <p:spPr bwMode="auto">
            <a:xfrm>
              <a:off x="8991600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Line 8"/>
            <p:cNvSpPr>
              <a:spLocks noChangeShapeType="1"/>
            </p:cNvSpPr>
            <p:nvPr/>
          </p:nvSpPr>
          <p:spPr bwMode="auto">
            <a:xfrm>
              <a:off x="601851" y="401320"/>
              <a:ext cx="0" cy="1618488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Line 49"/>
            <p:cNvSpPr>
              <a:spLocks noChangeShapeType="1"/>
            </p:cNvSpPr>
            <p:nvPr/>
          </p:nvSpPr>
          <p:spPr bwMode="auto">
            <a:xfrm>
              <a:off x="6744348" y="401320"/>
              <a:ext cx="0" cy="1618488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Line 57"/>
            <p:cNvSpPr>
              <a:spLocks noChangeShapeType="1"/>
            </p:cNvSpPr>
            <p:nvPr/>
          </p:nvSpPr>
          <p:spPr bwMode="auto">
            <a:xfrm>
              <a:off x="7942884" y="401320"/>
              <a:ext cx="0" cy="1618488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1840" y="1353820"/>
            <a:ext cx="5709920" cy="737870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Agenda or Section Slide ONLY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4" y="2598419"/>
            <a:ext cx="6004375" cy="3041729"/>
          </a:xfrm>
        </p:spPr>
        <p:txBody>
          <a:bodyPr/>
          <a:lstStyle>
            <a:lvl2pPr>
              <a:spcBef>
                <a:spcPts val="1000"/>
              </a:spcBef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5940" y="1580515"/>
            <a:ext cx="1038860" cy="464185"/>
          </a:xfrm>
        </p:spPr>
        <p:txBody>
          <a:bodyPr/>
          <a:lstStyle>
            <a:lvl1pPr>
              <a:defRPr>
                <a:solidFill>
                  <a:srgbClr val="E90029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35" name="Picture 1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" y="6400800"/>
            <a:ext cx="1497330" cy="346050"/>
          </a:xfrm>
          <a:prstGeom prst="rect">
            <a:avLst/>
          </a:prstGeom>
        </p:spPr>
      </p:pic>
      <p:sp>
        <p:nvSpPr>
          <p:cNvPr id="136" name="TextBox 135"/>
          <p:cNvSpPr txBox="1"/>
          <p:nvPr userDrawn="1"/>
        </p:nvSpPr>
        <p:spPr>
          <a:xfrm>
            <a:off x="8084820" y="1892351"/>
            <a:ext cx="269304" cy="15234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E90029"/>
                </a:solidFill>
              </a:rPr>
              <a:t>Page</a:t>
            </a:r>
          </a:p>
        </p:txBody>
      </p:sp>
      <p:sp>
        <p:nvSpPr>
          <p:cNvPr id="6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18446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0" name="Date Placeholder 3"/>
          <p:cNvSpPr>
            <a:spLocks noGrp="1"/>
          </p:cNvSpPr>
          <p:nvPr>
            <p:ph type="dt" sz="half" idx="2"/>
          </p:nvPr>
        </p:nvSpPr>
        <p:spPr>
          <a:xfrm>
            <a:off x="8053449" y="15027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015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528" y="64928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053449" y="61509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5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F7BE-092A-401A-8712-EF42E641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0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F7BE-092A-401A-8712-EF42E641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4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F7BE-092A-401A-8712-EF42E641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0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F7BE-092A-401A-8712-EF42E641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81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F7BE-092A-401A-8712-EF42E641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81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F7BE-092A-401A-8712-EF42E641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72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F7BE-092A-401A-8712-EF42E641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02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3F7BE-092A-401A-8712-EF42E641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7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1840" y="228600"/>
            <a:ext cx="7192010" cy="5143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2474" y="1371600"/>
            <a:ext cx="7172326" cy="47274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85940" y="6241415"/>
            <a:ext cx="1038860" cy="46418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528" y="64928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" y="6343042"/>
            <a:ext cx="1497330" cy="346050"/>
          </a:xfrm>
          <a:prstGeom prst="rect">
            <a:avLst/>
          </a:prstGeom>
        </p:spPr>
      </p:pic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6742655" y="6264275"/>
            <a:ext cx="0" cy="403390"/>
          </a:xfrm>
          <a:prstGeom prst="line">
            <a:avLst/>
          </a:prstGeom>
          <a:noFill/>
          <a:ln w="6350" cap="flat">
            <a:solidFill>
              <a:srgbClr val="E9002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7941580" y="6264275"/>
            <a:ext cx="0" cy="403390"/>
          </a:xfrm>
          <a:prstGeom prst="line">
            <a:avLst/>
          </a:prstGeom>
          <a:noFill/>
          <a:ln w="6350" cap="flat">
            <a:solidFill>
              <a:srgbClr val="E9002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053449" y="6565112"/>
            <a:ext cx="269304" cy="140488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E90029"/>
                </a:solidFill>
              </a:rPr>
              <a:t>Page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053449" y="61509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180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rgbClr val="E90029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87375" indent="-169863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155575" algn="l" defTabSz="893763" rtl="0" eaLnBrk="1" latinLnBrk="0" hangingPunct="1">
        <a:spcBef>
          <a:spcPts val="600"/>
        </a:spcBef>
        <a:buClr>
          <a:srgbClr val="9C9C9C"/>
        </a:buClr>
        <a:buFont typeface="Arial" panose="020B0604020202020204" pitchFamily="34" charset="0"/>
        <a:buChar char="-"/>
        <a:defRPr sz="1800" kern="1200">
          <a:solidFill>
            <a:srgbClr val="9C9C9C"/>
          </a:solidFill>
          <a:latin typeface="+mn-lt"/>
          <a:ea typeface="+mn-ea"/>
          <a:cs typeface="+mn-cs"/>
        </a:defRPr>
      </a:lvl3pPr>
      <a:lvl4pPr marL="1177925" indent="-161925" algn="l" defTabSz="914400" rtl="0" eaLnBrk="1" latinLnBrk="0" hangingPunct="1">
        <a:spcBef>
          <a:spcPts val="4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171450" algn="l" defTabSz="914400" rtl="0" eaLnBrk="1" latinLnBrk="0" hangingPunct="1">
        <a:spcBef>
          <a:spcPts val="300"/>
        </a:spcBef>
        <a:buFont typeface="Arial" pitchFamily="34" charset="0"/>
        <a:buChar char="-"/>
        <a:defRPr sz="1800" kern="1200">
          <a:solidFill>
            <a:srgbClr val="9C9C9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tiff"/><Relationship Id="rId5" Type="http://schemas.openxmlformats.org/officeDocument/2006/relationships/image" Target="../media/image37.wmf"/><Relationship Id="rId4" Type="http://schemas.openxmlformats.org/officeDocument/2006/relationships/image" Target="../media/image36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5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imple.wikipedia.org/wiki/File:Oscilloscope_diagram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copeProbe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8077200" cy="616585"/>
          </a:xfrm>
        </p:spPr>
        <p:txBody>
          <a:bodyPr/>
          <a:lstStyle/>
          <a:p>
            <a:r>
              <a:rPr lang="az-Cyrl-AZ" dirty="0"/>
              <a:t>Основные принципы работы осциллографа</a:t>
            </a:r>
            <a:br>
              <a:rPr lang="az-Cyrl-AZ" dirty="0"/>
            </a:b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752475" y="2337181"/>
            <a:ext cx="5191125" cy="177419"/>
          </a:xfrm>
        </p:spPr>
        <p:txBody>
          <a:bodyPr/>
          <a:lstStyle/>
          <a:p>
            <a:r>
              <a:rPr lang="ru-RU" dirty="0"/>
              <a:t>Для студентов электротехнических </a:t>
            </a:r>
            <a:br>
              <a:rPr lang="ru-RU" dirty="0"/>
            </a:br>
            <a:r>
              <a:rPr lang="ru-RU" dirty="0"/>
              <a:t>и физических факультетов</a:t>
            </a:r>
          </a:p>
        </p:txBody>
      </p:sp>
    </p:spTree>
    <p:extLst>
      <p:ext uri="{BB962C8B-B14F-4D97-AF65-F5344CB8AC3E}">
        <p14:creationId xmlns:p14="http://schemas.microsoft.com/office/powerpoint/2010/main" val="399627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Выполнение измерений с помощью курсоров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3935" y="5029200"/>
            <a:ext cx="7708870" cy="1578565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 Narrow" panose="020B0606020202030204" pitchFamily="34" charset="0"/>
              <a:buChar char="―"/>
            </a:pPr>
            <a:r>
              <a:rPr lang="ru-RU" dirty="0"/>
              <a:t>Вручную установите курсоры X и Y в необходимые точки измерения.</a:t>
            </a:r>
          </a:p>
          <a:p>
            <a:pPr marL="285750" indent="-285750">
              <a:spcBef>
                <a:spcPts val="600"/>
              </a:spcBef>
              <a:buFont typeface="Arial Narrow" panose="020B0606020202030204" pitchFamily="34" charset="0"/>
              <a:buChar char="―"/>
            </a:pPr>
            <a:r>
              <a:rPr lang="ru-RU" dirty="0"/>
              <a:t>Осциллограф автоматически умножит значения на коэффициенты масштабирования по вертикали и горизонтали для получения абсолютных значений и их разности. </a:t>
            </a:r>
          </a:p>
        </p:txBody>
      </p:sp>
      <p:pic>
        <p:nvPicPr>
          <p:cNvPr id="19" name="Picture 18" descr="Cursors1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85800" y="1207737"/>
            <a:ext cx="5791200" cy="3484855"/>
          </a:xfrm>
          <a:prstGeom prst="rect">
            <a:avLst/>
          </a:prstGeom>
        </p:spPr>
      </p:pic>
      <p:pic>
        <p:nvPicPr>
          <p:cNvPr id="20" name="Picture 19" descr="Fig10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858000" y="1207737"/>
            <a:ext cx="1809750" cy="14287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16200000">
            <a:off x="2068175" y="2590112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1400" b="1" i="0">
                <a:solidFill>
                  <a:srgbClr val="FFFF00"/>
                </a:solidFill>
                <a:latin typeface="Arial"/>
                <a:ea typeface="+mn-ea"/>
                <a:cs typeface="+mn-cs"/>
              </a:rPr>
              <a:t>Курсор X1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3899952" y="2946585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1400" b="1" i="0">
                <a:solidFill>
                  <a:srgbClr val="FFFF00"/>
                </a:solidFill>
                <a:latin typeface="Arial"/>
                <a:ea typeface="+mn-ea"/>
                <a:cs typeface="+mn-cs"/>
              </a:rPr>
              <a:t>Курсор X2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24200" y="3569937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1400" b="1" i="0">
                <a:solidFill>
                  <a:srgbClr val="FFFF00"/>
                </a:solidFill>
                <a:latin typeface="Arial"/>
                <a:ea typeface="+mn-ea"/>
                <a:cs typeface="+mn-cs"/>
              </a:rPr>
              <a:t>Курсор Y1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86000" y="1436337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1400" b="1" i="0">
                <a:solidFill>
                  <a:srgbClr val="FFFF00"/>
                </a:solidFill>
                <a:latin typeface="Arial"/>
                <a:ea typeface="+mn-ea"/>
                <a:cs typeface="+mn-cs"/>
              </a:rPr>
              <a:t>Курсор Y2</a:t>
            </a:r>
          </a:p>
        </p:txBody>
      </p:sp>
      <p:sp>
        <p:nvSpPr>
          <p:cNvPr id="30" name="Oval 29"/>
          <p:cNvSpPr/>
          <p:nvPr/>
        </p:nvSpPr>
        <p:spPr bwMode="auto">
          <a:xfrm>
            <a:off x="5261430" y="2884137"/>
            <a:ext cx="1371600" cy="1295400"/>
          </a:xfrm>
          <a:prstGeom prst="ellipse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3287490" y="4244847"/>
            <a:ext cx="3200400" cy="533400"/>
          </a:xfrm>
          <a:prstGeom prst="ellipse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49142" y="3354755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l-GR" sz="1400" b="1" i="0" dirty="0">
                <a:latin typeface="Arial"/>
                <a:ea typeface="+mn-ea"/>
                <a:cs typeface="+mn-cs"/>
              </a:rPr>
              <a:t>Δ</a:t>
            </a:r>
            <a:r>
              <a:rPr lang="en-US" sz="1400" b="1" i="0" dirty="0">
                <a:latin typeface="Arial"/>
                <a:ea typeface="+mn-ea"/>
                <a:cs typeface="+mn-cs"/>
              </a:rPr>
              <a:t> </a:t>
            </a:r>
            <a:r>
              <a:rPr lang="en-US" sz="1400" b="1" i="0" dirty="0" err="1">
                <a:latin typeface="Arial"/>
                <a:ea typeface="+mn-ea"/>
                <a:cs typeface="+mn-cs"/>
              </a:rPr>
              <a:t>показаний</a:t>
            </a:r>
            <a:endParaRPr lang="en-US" sz="1400" b="1" i="0" dirty="0">
              <a:latin typeface="Arial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92684" y="4215825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b="1" i="0" dirty="0" err="1">
                <a:latin typeface="Arial"/>
                <a:ea typeface="+mn-ea"/>
                <a:cs typeface="+mn-cs"/>
              </a:rPr>
              <a:t>Абсолютное</a:t>
            </a:r>
            <a:r>
              <a:rPr lang="en-US" sz="1400" b="1" i="0" dirty="0">
                <a:latin typeface="Arial"/>
                <a:ea typeface="+mn-ea"/>
                <a:cs typeface="+mn-cs"/>
              </a:rPr>
              <a:t> </a:t>
            </a:r>
            <a:r>
              <a:rPr lang="en-US" sz="1400" b="1" i="0" dirty="0" err="1">
                <a:latin typeface="Arial"/>
                <a:ea typeface="+mn-ea"/>
                <a:cs typeface="+mn-cs"/>
              </a:rPr>
              <a:t>значение</a:t>
            </a:r>
            <a:r>
              <a:rPr lang="en-US" sz="1400" b="1" i="0" dirty="0">
                <a:latin typeface="Arial"/>
                <a:ea typeface="+mn-ea"/>
                <a:cs typeface="+mn-cs"/>
              </a:rPr>
              <a:t> V и T</a:t>
            </a:r>
          </a:p>
        </p:txBody>
      </p:sp>
      <p:cxnSp>
        <p:nvCxnSpPr>
          <p:cNvPr id="39" name="Straight Arrow Connector 38"/>
          <p:cNvCxnSpPr/>
          <p:nvPr/>
        </p:nvCxnSpPr>
        <p:spPr bwMode="auto">
          <a:xfrm rot="10800000" flipV="1">
            <a:off x="6629400" y="3522765"/>
            <a:ext cx="4572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10800000" flipV="1">
            <a:off x="6491520" y="4497263"/>
            <a:ext cx="4572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6781800" y="2514600"/>
            <a:ext cx="190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b="1" i="0" dirty="0" err="1">
                <a:latin typeface="Arial"/>
                <a:ea typeface="+mn-ea"/>
                <a:cs typeface="+mn-cs"/>
              </a:rPr>
              <a:t>Элементы</a:t>
            </a:r>
            <a:r>
              <a:rPr lang="en-US" sz="1400" b="1" i="0" dirty="0">
                <a:latin typeface="Arial"/>
                <a:ea typeface="+mn-ea"/>
                <a:cs typeface="+mn-cs"/>
              </a:rPr>
              <a:t> </a:t>
            </a:r>
            <a:r>
              <a:rPr lang="en-US" sz="1400" b="1" i="0" dirty="0" err="1">
                <a:latin typeface="Arial"/>
                <a:ea typeface="+mn-ea"/>
                <a:cs typeface="+mn-cs"/>
              </a:rPr>
              <a:t>управления</a:t>
            </a:r>
            <a:r>
              <a:rPr lang="en-US" sz="1400" b="1" i="0" dirty="0">
                <a:latin typeface="Arial"/>
                <a:ea typeface="+mn-ea"/>
                <a:cs typeface="+mn-cs"/>
              </a:rPr>
              <a:t> </a:t>
            </a:r>
            <a:r>
              <a:rPr lang="en-US" sz="1400" b="1" i="0" dirty="0" err="1">
                <a:latin typeface="Arial"/>
                <a:ea typeface="+mn-ea"/>
                <a:cs typeface="+mn-cs"/>
              </a:rPr>
              <a:t>курсорами</a:t>
            </a:r>
            <a:endParaRPr lang="en-US" sz="1400" b="1" i="0" dirty="0">
              <a:latin typeface="Arial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37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uto Meas1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643743" y="1524000"/>
            <a:ext cx="5791200" cy="3484872"/>
          </a:xfrm>
          <a:prstGeom prst="rect">
            <a:avLst/>
          </a:prstGeom>
        </p:spPr>
      </p:pic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1840" y="152400"/>
            <a:ext cx="8392160" cy="514350"/>
          </a:xfrm>
        </p:spPr>
        <p:txBody>
          <a:bodyPr/>
          <a:lstStyle/>
          <a:p>
            <a:r>
              <a:rPr lang="az-Cyrl-AZ" dirty="0"/>
              <a:t>Выполнение измерений с помощью автоматических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5257800"/>
            <a:ext cx="6400799" cy="619765"/>
          </a:xfrm>
        </p:spPr>
        <p:txBody>
          <a:bodyPr/>
          <a:lstStyle/>
          <a:p>
            <a:r>
              <a:rPr lang="ru-RU" dirty="0"/>
              <a:t>Выберите не более 4 автоматических параметрических измерения с постоянно обновляемыми показаниями.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762000" y="685800"/>
            <a:ext cx="7239000" cy="457200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az-Cyrl-AZ" sz="2000" dirty="0"/>
              <a:t>параметрических измерений осциллографа</a:t>
            </a:r>
            <a:endParaRPr lang="en-US" sz="2000" dirty="0" smtClean="0"/>
          </a:p>
        </p:txBody>
      </p:sp>
      <p:sp>
        <p:nvSpPr>
          <p:cNvPr id="34" name="Oval 33"/>
          <p:cNvSpPr/>
          <p:nvPr/>
        </p:nvSpPr>
        <p:spPr bwMode="auto">
          <a:xfrm>
            <a:off x="6215743" y="3073685"/>
            <a:ext cx="1371600" cy="1764063"/>
          </a:xfrm>
          <a:prstGeom prst="ellipse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63543" y="3847148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1600" b="1" dirty="0">
                <a:solidFill>
                  <a:prstClr val="black"/>
                </a:solidFill>
              </a:rPr>
              <a:t>Показание</a:t>
            </a: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 rot="10800000" flipV="1">
            <a:off x="7663543" y="4016425"/>
            <a:ext cx="4572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67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1" y="2313120"/>
            <a:ext cx="633412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8925560" cy="514350"/>
          </a:xfrm>
        </p:spPr>
        <p:txBody>
          <a:bodyPr/>
          <a:lstStyle/>
          <a:p>
            <a:r>
              <a:rPr lang="ru-RU" dirty="0"/>
              <a:t>Основные элементы управления настройкой осциллографа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12409" y="1091649"/>
            <a:ext cx="8305800" cy="457200"/>
          </a:xfrm>
        </p:spPr>
        <p:txBody>
          <a:bodyPr/>
          <a:lstStyle/>
          <a:p>
            <a:r>
              <a:rPr lang="fr-FR" sz="2000" dirty="0" err="1"/>
              <a:t>Осциллографы</a:t>
            </a:r>
            <a:r>
              <a:rPr lang="fr-FR" sz="2000" dirty="0"/>
              <a:t> </a:t>
            </a:r>
            <a:r>
              <a:rPr lang="fr-FR" sz="2000" dirty="0" err="1" smtClean="0"/>
              <a:t>Keysight</a:t>
            </a:r>
            <a:r>
              <a:rPr lang="fr-FR" sz="2000" dirty="0" smtClean="0"/>
              <a:t> </a:t>
            </a:r>
            <a:r>
              <a:rPr lang="fr-FR" sz="2000" dirty="0" err="1"/>
              <a:t>InfiniiVision</a:t>
            </a:r>
            <a:r>
              <a:rPr lang="fr-FR" sz="2000" dirty="0"/>
              <a:t> 2000 и 3000 </a:t>
            </a:r>
            <a:r>
              <a:rPr lang="fr-FR" sz="2000" dirty="0" err="1"/>
              <a:t>серии</a:t>
            </a:r>
            <a:r>
              <a:rPr lang="fr-FR" sz="2000" dirty="0"/>
              <a:t> X</a:t>
            </a:r>
          </a:p>
          <a:p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635326" y="1548849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b="1" i="0" dirty="0" err="1">
                <a:latin typeface="Arial"/>
                <a:ea typeface="+mn-ea"/>
                <a:cs typeface="+mn-cs"/>
              </a:rPr>
              <a:t>Масштабирование</a:t>
            </a:r>
            <a:r>
              <a:rPr lang="en-US" sz="1200" b="1" i="0" dirty="0">
                <a:latin typeface="Arial"/>
                <a:ea typeface="+mn-ea"/>
                <a:cs typeface="+mn-cs"/>
              </a:rPr>
              <a:t> </a:t>
            </a:r>
            <a:r>
              <a:rPr lang="en-US" sz="1200" b="1" i="0" dirty="0" err="1">
                <a:latin typeface="Arial"/>
                <a:ea typeface="+mn-ea"/>
                <a:cs typeface="+mn-cs"/>
              </a:rPr>
              <a:t>по</a:t>
            </a:r>
            <a:r>
              <a:rPr lang="en-US" sz="1200" b="1" i="0" dirty="0">
                <a:latin typeface="Arial"/>
                <a:ea typeface="+mn-ea"/>
                <a:cs typeface="+mn-cs"/>
              </a:rPr>
              <a:t> </a:t>
            </a:r>
            <a:r>
              <a:rPr lang="en-US" sz="1200" b="1" i="0" dirty="0" err="1">
                <a:latin typeface="Arial"/>
                <a:ea typeface="+mn-ea"/>
                <a:cs typeface="+mn-cs"/>
              </a:rPr>
              <a:t>горизонтали</a:t>
            </a:r>
            <a:r>
              <a:rPr lang="en-US" sz="1200" b="1" i="0" dirty="0">
                <a:latin typeface="Arial"/>
                <a:ea typeface="+mn-ea"/>
                <a:cs typeface="+mn-cs"/>
              </a:rPr>
              <a:t> </a:t>
            </a:r>
            <a:r>
              <a:rPr lang="en-US" sz="1200" b="1" i="0" dirty="0" smtClean="0">
                <a:latin typeface="Arial"/>
                <a:ea typeface="+mn-ea"/>
                <a:cs typeface="+mn-cs"/>
              </a:rPr>
              <a:t>(</a:t>
            </a:r>
            <a:r>
              <a:rPr lang="en-US" sz="1200" b="1" dirty="0" smtClean="0"/>
              <a:t>s/div  (</a:t>
            </a:r>
            <a:r>
              <a:rPr lang="en-US" sz="1200" b="1" i="0" dirty="0" smtClean="0">
                <a:latin typeface="Arial"/>
                <a:ea typeface="+mn-ea"/>
                <a:cs typeface="+mn-cs"/>
              </a:rPr>
              <a:t>с/</a:t>
            </a:r>
            <a:r>
              <a:rPr lang="en-US" sz="1200" b="1" i="0" dirty="0" err="1" smtClean="0">
                <a:latin typeface="Arial"/>
                <a:ea typeface="+mn-ea"/>
                <a:cs typeface="+mn-cs"/>
              </a:rPr>
              <a:t>деление</a:t>
            </a:r>
            <a:r>
              <a:rPr lang="en-US" sz="1200" b="1" i="0" dirty="0" smtClean="0">
                <a:latin typeface="Arial"/>
                <a:ea typeface="+mn-ea"/>
                <a:cs typeface="+mn-cs"/>
              </a:rPr>
              <a:t>))</a:t>
            </a:r>
            <a:endParaRPr lang="en-US" sz="1200" b="1" i="0" dirty="0">
              <a:latin typeface="Arial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54526" y="2006049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b="1" i="0">
                <a:latin typeface="Arial"/>
                <a:ea typeface="+mn-ea"/>
                <a:cs typeface="+mn-cs"/>
              </a:rPr>
              <a:t>Положение по горизонтали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35726" y="45823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b="1" i="0" dirty="0" err="1">
                <a:latin typeface="Arial"/>
                <a:ea typeface="+mn-ea"/>
                <a:cs typeface="+mn-cs"/>
              </a:rPr>
              <a:t>Положение</a:t>
            </a:r>
            <a:r>
              <a:rPr lang="en-US" sz="1200" b="1" i="0" dirty="0">
                <a:latin typeface="Arial"/>
                <a:ea typeface="+mn-ea"/>
                <a:cs typeface="+mn-cs"/>
              </a:rPr>
              <a:t> </a:t>
            </a:r>
            <a:r>
              <a:rPr lang="en-US" sz="1200" b="1" i="0" dirty="0" err="1">
                <a:latin typeface="Arial"/>
                <a:ea typeface="+mn-ea"/>
                <a:cs typeface="+mn-cs"/>
              </a:rPr>
              <a:t>по</a:t>
            </a:r>
            <a:r>
              <a:rPr lang="en-US" sz="1200" b="1" i="0" dirty="0">
                <a:latin typeface="Arial"/>
                <a:ea typeface="+mn-ea"/>
                <a:cs typeface="+mn-cs"/>
              </a:rPr>
              <a:t> </a:t>
            </a:r>
            <a:r>
              <a:rPr lang="sk-SK" sz="1200" b="1" i="0" dirty="0" smtClean="0">
                <a:latin typeface="Arial"/>
                <a:ea typeface="+mn-ea"/>
                <a:cs typeface="+mn-cs"/>
              </a:rPr>
              <a:t/>
            </a:r>
            <a:br>
              <a:rPr lang="sk-SK" sz="1200" b="1" i="0" dirty="0" smtClean="0">
                <a:latin typeface="Arial"/>
                <a:ea typeface="+mn-ea"/>
                <a:cs typeface="+mn-cs"/>
              </a:rPr>
            </a:br>
            <a:r>
              <a:rPr lang="en-US" sz="1200" b="1" i="0" dirty="0" err="1" smtClean="0">
                <a:latin typeface="Arial"/>
                <a:ea typeface="+mn-ea"/>
                <a:cs typeface="+mn-cs"/>
              </a:rPr>
              <a:t>вертикали</a:t>
            </a:r>
            <a:endParaRPr lang="en-US" sz="1200" b="1" i="0" dirty="0">
              <a:latin typeface="Arial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47786" y="3852993"/>
            <a:ext cx="1796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b="1" i="0" dirty="0" err="1">
                <a:latin typeface="Arial"/>
                <a:ea typeface="+mn-ea"/>
                <a:cs typeface="+mn-cs"/>
              </a:rPr>
              <a:t>Масштабирование</a:t>
            </a:r>
            <a:r>
              <a:rPr lang="en-US" sz="1200" b="1" i="0" dirty="0">
                <a:latin typeface="Arial"/>
                <a:ea typeface="+mn-ea"/>
                <a:cs typeface="+mn-cs"/>
              </a:rPr>
              <a:t> </a:t>
            </a:r>
            <a:r>
              <a:rPr lang="en-US" sz="1200" b="1" i="0" dirty="0" err="1">
                <a:latin typeface="Arial"/>
                <a:ea typeface="+mn-ea"/>
                <a:cs typeface="+mn-cs"/>
              </a:rPr>
              <a:t>по</a:t>
            </a:r>
            <a:r>
              <a:rPr lang="en-US" sz="1200" b="1" i="0" dirty="0">
                <a:latin typeface="Arial"/>
                <a:ea typeface="+mn-ea"/>
                <a:cs typeface="+mn-cs"/>
              </a:rPr>
              <a:t> </a:t>
            </a:r>
            <a:r>
              <a:rPr lang="en-US" sz="1200" b="1" i="0" dirty="0" err="1">
                <a:latin typeface="Arial"/>
                <a:ea typeface="+mn-ea"/>
                <a:cs typeface="+mn-cs"/>
              </a:rPr>
              <a:t>вертикали</a:t>
            </a:r>
            <a:r>
              <a:rPr lang="en-US" sz="1200" b="1" i="0" dirty="0">
                <a:latin typeface="Arial"/>
                <a:ea typeface="+mn-ea"/>
                <a:cs typeface="+mn-cs"/>
              </a:rPr>
              <a:t> </a:t>
            </a:r>
            <a:r>
              <a:rPr lang="en-US" sz="1200" b="1" i="0" dirty="0" smtClean="0">
                <a:latin typeface="Arial"/>
                <a:ea typeface="+mn-ea"/>
                <a:cs typeface="+mn-cs"/>
              </a:rPr>
              <a:t>(</a:t>
            </a:r>
            <a:r>
              <a:rPr lang="en-US" sz="1200" b="1" dirty="0" smtClean="0"/>
              <a:t>V/div  (</a:t>
            </a:r>
            <a:r>
              <a:rPr lang="en-US" sz="1200" b="1" i="0" dirty="0" smtClean="0">
                <a:latin typeface="Arial"/>
                <a:ea typeface="+mn-ea"/>
                <a:cs typeface="+mn-cs"/>
              </a:rPr>
              <a:t>В/</a:t>
            </a:r>
            <a:r>
              <a:rPr lang="en-US" sz="1200" b="1" i="0" dirty="0" err="1" smtClean="0">
                <a:latin typeface="Arial"/>
                <a:ea typeface="+mn-ea"/>
                <a:cs typeface="+mn-cs"/>
              </a:rPr>
              <a:t>деление</a:t>
            </a:r>
            <a:r>
              <a:rPr lang="en-US" sz="1200" b="1" i="0" dirty="0" smtClean="0">
                <a:latin typeface="Arial"/>
                <a:ea typeface="+mn-ea"/>
                <a:cs typeface="+mn-cs"/>
              </a:rPr>
              <a:t>))</a:t>
            </a:r>
            <a:endParaRPr lang="en-US" sz="1200" b="1" i="0" dirty="0">
              <a:latin typeface="Arial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68298" y="5808795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b="1" i="0">
                <a:latin typeface="Arial"/>
                <a:ea typeface="+mn-ea"/>
                <a:cs typeface="+mn-cs"/>
              </a:rPr>
              <a:t>Входы BNC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 flipH="1" flipV="1">
            <a:off x="4741122" y="1956349"/>
            <a:ext cx="0" cy="8407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rot="5400000" flipH="1" flipV="1">
            <a:off x="5297212" y="2572107"/>
            <a:ext cx="457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31" name="Rectangle 30"/>
          <p:cNvSpPr/>
          <p:nvPr/>
        </p:nvSpPr>
        <p:spPr bwMode="auto">
          <a:xfrm>
            <a:off x="4702126" y="3987249"/>
            <a:ext cx="2286000" cy="381000"/>
          </a:xfrm>
          <a:prstGeom prst="rect">
            <a:avLst/>
          </a:prstGeom>
          <a:solidFill>
            <a:srgbClr val="FF0000">
              <a:alpha val="11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702126" y="4596849"/>
            <a:ext cx="2286000" cy="304800"/>
          </a:xfrm>
          <a:prstGeom prst="rect">
            <a:avLst/>
          </a:prstGeom>
          <a:solidFill>
            <a:srgbClr val="FF0000">
              <a:alpha val="11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6988126" y="4168677"/>
            <a:ext cx="3048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6988126" y="4749249"/>
            <a:ext cx="3048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Right Brace 39"/>
          <p:cNvSpPr/>
          <p:nvPr/>
        </p:nvSpPr>
        <p:spPr bwMode="auto">
          <a:xfrm rot="5400000">
            <a:off x="5235526" y="4444449"/>
            <a:ext cx="381000" cy="236220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63726" y="1956349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Trigger Level</a:t>
            </a:r>
          </a:p>
          <a:p>
            <a:pPr algn="ctr">
              <a:buNone/>
            </a:pPr>
            <a:r>
              <a:rPr lang="en-US" sz="1200" b="1" i="0" dirty="0" smtClean="0">
                <a:latin typeface="Arial"/>
                <a:ea typeface="+mn-ea"/>
                <a:cs typeface="+mn-cs"/>
              </a:rPr>
              <a:t>(</a:t>
            </a:r>
            <a:r>
              <a:rPr lang="en-US" sz="1200" b="1" i="0" dirty="0" err="1" smtClean="0">
                <a:latin typeface="Arial"/>
                <a:ea typeface="+mn-ea"/>
                <a:cs typeface="+mn-cs"/>
              </a:rPr>
              <a:t>Уровень</a:t>
            </a:r>
            <a:r>
              <a:rPr lang="en-US" sz="1200" b="1" i="0" dirty="0" smtClean="0">
                <a:latin typeface="Arial"/>
                <a:ea typeface="+mn-ea"/>
                <a:cs typeface="+mn-cs"/>
              </a:rPr>
              <a:t> </a:t>
            </a:r>
            <a:r>
              <a:rPr lang="en-US" sz="1200" b="1" i="0" dirty="0" err="1" smtClean="0">
                <a:latin typeface="Arial"/>
                <a:ea typeface="+mn-ea"/>
                <a:cs typeface="+mn-cs"/>
              </a:rPr>
              <a:t>запуска</a:t>
            </a:r>
            <a:r>
              <a:rPr lang="en-US" sz="1200" b="1" i="0" dirty="0" smtClean="0">
                <a:latin typeface="Arial"/>
                <a:ea typeface="+mn-ea"/>
                <a:cs typeface="+mn-cs"/>
              </a:rPr>
              <a:t>)</a:t>
            </a:r>
            <a:endParaRPr lang="en-US" sz="1200" b="1" i="0" dirty="0">
              <a:latin typeface="Arial"/>
              <a:ea typeface="+mn-ea"/>
              <a:cs typeface="+mn-cs"/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 rot="16200000" flipV="1">
            <a:off x="3924348" y="2324099"/>
            <a:ext cx="1116500" cy="9906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0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Надлежащее масштабирование сигнала</a:t>
            </a: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158338" y="3607987"/>
            <a:ext cx="8757062" cy="1524000"/>
          </a:xfrm>
        </p:spPr>
        <p:txBody>
          <a:bodyPr/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ru-RU" sz="1700" dirty="0">
                <a:solidFill>
                  <a:schemeClr val="tx1"/>
                </a:solidFill>
                <a:latin typeface="+mn-lt"/>
              </a:rPr>
              <a:t>Поворачивайте ручку V/div (В/деление), пока форма сигнала не заполнит большую часть экрана по вертикали.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ru-RU" sz="1700" dirty="0">
                <a:solidFill>
                  <a:schemeClr val="tx1"/>
                </a:solidFill>
                <a:latin typeface="+mn-lt"/>
              </a:rPr>
              <a:t>Поворачивайте ручку положения по вертикали, пока форма сигнала не будет выровнена по центру относительно вертикали.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ru-RU" sz="1700" dirty="0">
                <a:solidFill>
                  <a:schemeClr val="tx1"/>
                </a:solidFill>
                <a:latin typeface="+mn-lt"/>
              </a:rPr>
              <a:t>Поворачивайте ручку S/div (C/деление), пока по горизонтали не отобразится лишь несколько циклов.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ru-RU" sz="1700" dirty="0">
                <a:solidFill>
                  <a:schemeClr val="tx1"/>
                </a:solidFill>
                <a:latin typeface="+mn-lt"/>
              </a:rPr>
              <a:t>Поворачивайте ручку Trigger Level (Уровень запуска), пока уровень не будет находиться около центра формы сигнала по вертикали.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8338" y="56388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C00000"/>
                </a:solidFill>
              </a:rPr>
              <a:t>Настройка масштабирования сигнала осциллографа — это повторяющийся процесс использования элементов на передней панели для получения оптимального изображения на экране.</a:t>
            </a:r>
          </a:p>
          <a:p>
            <a:pPr algn="ctr"/>
            <a:endParaRPr lang="ru-RU" sz="1600" b="1" i="1" dirty="0">
              <a:solidFill>
                <a:srgbClr val="C00000"/>
              </a:solidFill>
            </a:endParaRPr>
          </a:p>
        </p:txBody>
      </p:sp>
      <p:pic>
        <p:nvPicPr>
          <p:cNvPr id="16" name="Picture 15" descr="Setup2.png"/>
          <p:cNvPicPr>
            <a:picLocks noChangeAspect="1"/>
          </p:cNvPicPr>
          <p:nvPr/>
        </p:nvPicPr>
        <p:blipFill>
          <a:blip r:embed="rId3" cstate="screen"/>
          <a:srcRect t="10686"/>
          <a:stretch>
            <a:fillRect/>
          </a:stretch>
        </p:blipFill>
        <p:spPr>
          <a:xfrm>
            <a:off x="4724400" y="1082410"/>
            <a:ext cx="4191000" cy="2521947"/>
          </a:xfrm>
          <a:prstGeom prst="rect">
            <a:avLst/>
          </a:prstGeom>
        </p:spPr>
      </p:pic>
      <p:pic>
        <p:nvPicPr>
          <p:cNvPr id="19" name="Picture 18" descr="Setup1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28600" y="1086040"/>
            <a:ext cx="4191000" cy="252194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81000" y="2439496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200" b="1" i="0" dirty="0">
                <a:solidFill>
                  <a:srgbClr val="FFFF00"/>
                </a:solidFill>
                <a:latin typeface="Arial"/>
                <a:ea typeface="+mn-ea"/>
                <a:cs typeface="+mn-cs"/>
              </a:rPr>
              <a:t>- </a:t>
            </a:r>
            <a:r>
              <a:rPr lang="en-US" sz="1200" b="1" i="0" dirty="0" err="1">
                <a:solidFill>
                  <a:srgbClr val="FFFF00"/>
                </a:solidFill>
                <a:latin typeface="Arial"/>
                <a:ea typeface="+mn-ea"/>
                <a:cs typeface="+mn-cs"/>
              </a:rPr>
              <a:t>Отображается</a:t>
            </a:r>
            <a:r>
              <a:rPr lang="en-US" sz="1200" b="1" i="0" dirty="0">
                <a:solidFill>
                  <a:srgbClr val="FFFF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1" i="0" dirty="0" err="1">
                <a:solidFill>
                  <a:srgbClr val="FFFF00"/>
                </a:solidFill>
                <a:latin typeface="Arial"/>
                <a:ea typeface="+mn-ea"/>
                <a:cs typeface="+mn-cs"/>
              </a:rPr>
              <a:t>слишком</a:t>
            </a:r>
            <a:r>
              <a:rPr lang="en-US" sz="1200" b="1" i="0" dirty="0">
                <a:solidFill>
                  <a:srgbClr val="FFFF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1" i="0" dirty="0" err="1">
                <a:solidFill>
                  <a:srgbClr val="FFFF00"/>
                </a:solidFill>
                <a:latin typeface="Arial"/>
                <a:ea typeface="+mn-ea"/>
                <a:cs typeface="+mn-cs"/>
              </a:rPr>
              <a:t>много</a:t>
            </a:r>
            <a:r>
              <a:rPr lang="en-US" sz="1200" b="1" i="0" dirty="0">
                <a:solidFill>
                  <a:srgbClr val="FFFF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1" i="0" dirty="0" err="1">
                <a:solidFill>
                  <a:srgbClr val="FFFF00"/>
                </a:solidFill>
                <a:latin typeface="Arial"/>
                <a:ea typeface="+mn-ea"/>
                <a:cs typeface="+mn-cs"/>
              </a:rPr>
              <a:t>циклов</a:t>
            </a:r>
            <a:r>
              <a:rPr lang="en-US" sz="1200" b="1" i="0" dirty="0">
                <a:solidFill>
                  <a:srgbClr val="FFFF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buNone/>
            </a:pPr>
            <a:r>
              <a:rPr lang="en-US" sz="1200" b="1" i="0" dirty="0">
                <a:solidFill>
                  <a:srgbClr val="FFFF00"/>
                </a:solidFill>
                <a:latin typeface="Arial"/>
                <a:ea typeface="+mn-ea"/>
                <a:cs typeface="+mn-cs"/>
              </a:rPr>
              <a:t>- </a:t>
            </a:r>
            <a:r>
              <a:rPr lang="en-US" sz="1200" b="1" i="0" dirty="0" err="1">
                <a:solidFill>
                  <a:srgbClr val="FFFF00"/>
                </a:solidFill>
                <a:latin typeface="Arial"/>
                <a:ea typeface="+mn-ea"/>
                <a:cs typeface="+mn-cs"/>
              </a:rPr>
              <a:t>Слишком</a:t>
            </a:r>
            <a:r>
              <a:rPr lang="en-US" sz="1200" b="1" i="0" dirty="0">
                <a:solidFill>
                  <a:srgbClr val="FFFF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1" i="0" dirty="0" err="1">
                <a:solidFill>
                  <a:srgbClr val="FFFF00"/>
                </a:solidFill>
                <a:latin typeface="Arial"/>
                <a:ea typeface="+mn-ea"/>
                <a:cs typeface="+mn-cs"/>
              </a:rPr>
              <a:t>малый</a:t>
            </a:r>
            <a:r>
              <a:rPr lang="en-US" sz="1200" b="1" i="0" dirty="0">
                <a:solidFill>
                  <a:srgbClr val="FFFF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1" i="0" dirty="0" err="1">
                <a:solidFill>
                  <a:srgbClr val="FFFF00"/>
                </a:solidFill>
                <a:latin typeface="Arial"/>
                <a:ea typeface="+mn-ea"/>
                <a:cs typeface="+mn-cs"/>
              </a:rPr>
              <a:t>масштаб</a:t>
            </a:r>
            <a:r>
              <a:rPr lang="en-US" sz="1200" b="1" i="0" dirty="0">
                <a:solidFill>
                  <a:srgbClr val="FFFF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1" i="0" dirty="0" err="1">
                <a:solidFill>
                  <a:srgbClr val="FFFF00"/>
                </a:solidFill>
                <a:latin typeface="Arial"/>
                <a:ea typeface="+mn-ea"/>
                <a:cs typeface="+mn-cs"/>
              </a:rPr>
              <a:t>амплитуды</a:t>
            </a:r>
            <a:r>
              <a:rPr lang="en-US" sz="1200" b="1" i="0" dirty="0">
                <a:solidFill>
                  <a:srgbClr val="FFFF00"/>
                </a:solidFill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22" name="Right Arrow 21"/>
          <p:cNvSpPr/>
          <p:nvPr/>
        </p:nvSpPr>
        <p:spPr bwMode="auto">
          <a:xfrm>
            <a:off x="4038600" y="1220296"/>
            <a:ext cx="1219200" cy="2209800"/>
          </a:xfrm>
          <a:prstGeom prst="rightArrow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" y="762000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i="0">
                <a:latin typeface="Arial"/>
                <a:ea typeface="+mn-ea"/>
                <a:cs typeface="+mn-cs"/>
              </a:rPr>
              <a:t>Исходная настройка (пример)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57800" y="763096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i="0">
                <a:latin typeface="Arial"/>
                <a:ea typeface="+mn-ea"/>
                <a:cs typeface="+mn-cs"/>
              </a:rPr>
              <a:t>Оптимальная настройка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24600" y="268261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000" b="1" i="0" dirty="0" err="1">
                <a:solidFill>
                  <a:srgbClr val="FFFF00"/>
                </a:solidFill>
                <a:latin typeface="Arial"/>
                <a:ea typeface="+mn-ea"/>
                <a:cs typeface="+mn-cs"/>
              </a:rPr>
              <a:t>Уровень</a:t>
            </a:r>
            <a:r>
              <a:rPr lang="en-US" sz="1000" b="1" i="0" dirty="0">
                <a:solidFill>
                  <a:srgbClr val="FFFF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0" b="1" i="0" dirty="0" err="1">
                <a:solidFill>
                  <a:srgbClr val="FFFF00"/>
                </a:solidFill>
                <a:latin typeface="Arial"/>
                <a:ea typeface="+mn-ea"/>
                <a:cs typeface="+mn-cs"/>
              </a:rPr>
              <a:t>запуска</a:t>
            </a:r>
            <a:endParaRPr lang="en-US" sz="1000" b="1" i="0" dirty="0">
              <a:solidFill>
                <a:srgbClr val="FFFF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rot="16200000" flipV="1">
            <a:off x="6591300" y="2415910"/>
            <a:ext cx="457200" cy="76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Horse1.PN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861379" y="2066413"/>
            <a:ext cx="3822700" cy="269395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Описание запуска осциллографа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62001" y="2057400"/>
            <a:ext cx="3886200" cy="4572000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ru-RU" dirty="0"/>
              <a:t>Сравните "запуск" осциллографа с синхронизированной фотосъемкой.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ru-RU" dirty="0"/>
              <a:t>Один "снимок" сигнала состоит из множества последовательных оцифрованных проб.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ru-RU" dirty="0"/>
              <a:t>Съемку необходимо синхронизировать по уникальной точке повторяющегося сигнала.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ru-RU" dirty="0"/>
              <a:t>Чаще всего запуск осциллографа основан на синхронизации циклов сбора (съемки) по переднему или заднему фронту сигнала на определенном уровне напряжения. 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762000" y="990600"/>
            <a:ext cx="7239000" cy="457200"/>
          </a:xfrm>
        </p:spPr>
        <p:txBody>
          <a:bodyPr/>
          <a:lstStyle/>
          <a:p>
            <a:pPr algn="ctr">
              <a:spcAft>
                <a:spcPts val="1200"/>
              </a:spcAft>
              <a:buClr>
                <a:schemeClr val="accent1"/>
              </a:buClr>
            </a:pPr>
            <a:r>
              <a:rPr lang="ru-RU" sz="2000" b="1" i="1" dirty="0"/>
              <a:t>Функцию запуска осциллографа зачастую недооценивают, однако крайне важно уметь правильно ее использовать.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55029" y="5108087"/>
            <a:ext cx="382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dirty="0" err="1"/>
              <a:t>Запуск</a:t>
            </a:r>
            <a:r>
              <a:rPr lang="en-US" sz="1600" b="1" dirty="0"/>
              <a:t> </a:t>
            </a:r>
            <a:r>
              <a:rPr lang="en-US" sz="1600" b="1" dirty="0" err="1"/>
              <a:t>осциллографа</a:t>
            </a:r>
            <a:r>
              <a:rPr lang="en-US" sz="1600" b="1" dirty="0"/>
              <a:t> </a:t>
            </a:r>
            <a:r>
              <a:rPr lang="en-US" sz="1600" b="1" dirty="0" err="1"/>
              <a:t>можно</a:t>
            </a:r>
            <a:r>
              <a:rPr lang="en-US" sz="1600" b="1" dirty="0"/>
              <a:t> </a:t>
            </a:r>
            <a:r>
              <a:rPr lang="en-US" sz="1600" b="1" dirty="0" err="1"/>
              <a:t>сравнить</a:t>
            </a:r>
            <a:r>
              <a:rPr lang="en-US" sz="1600" b="1" dirty="0"/>
              <a:t> </a:t>
            </a:r>
            <a:r>
              <a:rPr lang="en-US" sz="1600" b="1" dirty="0" err="1"/>
              <a:t>фотофинишу</a:t>
            </a:r>
            <a:r>
              <a:rPr lang="en-US" sz="1600" b="1" dirty="0"/>
              <a:t> </a:t>
            </a:r>
            <a:r>
              <a:rPr lang="en-US" sz="1600" b="1" dirty="0" err="1"/>
              <a:t>на</a:t>
            </a:r>
            <a:r>
              <a:rPr lang="en-US" sz="1600" b="1" dirty="0"/>
              <a:t> </a:t>
            </a:r>
            <a:r>
              <a:rPr lang="en-US" sz="1600" b="1" dirty="0" err="1"/>
              <a:t>скачках</a:t>
            </a:r>
            <a:endParaRPr lang="en-US" sz="1600" b="1" dirty="0"/>
          </a:p>
        </p:txBody>
      </p:sp>
      <p:cxnSp>
        <p:nvCxnSpPr>
          <p:cNvPr id="10" name="Straight Connector 9"/>
          <p:cNvCxnSpPr/>
          <p:nvPr/>
        </p:nvCxnSpPr>
        <p:spPr bwMode="auto">
          <a:xfrm rot="5400000">
            <a:off x="7195458" y="3413388"/>
            <a:ext cx="2286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4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Примеры запуска</a:t>
            </a:r>
            <a:endParaRPr lang="en-US" dirty="0"/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381000" y="5181600"/>
            <a:ext cx="8915400" cy="76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7375" indent="-169863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155575" algn="l" defTabSz="893763" rtl="0" eaLnBrk="1" latinLnBrk="0" hangingPunct="1">
              <a:spcBef>
                <a:spcPts val="600"/>
              </a:spcBef>
              <a:buClr>
                <a:srgbClr val="9C9C9C"/>
              </a:buClr>
              <a:buFont typeface="Arial" panose="020B0604020202020204" pitchFamily="34" charset="0"/>
              <a:buChar char="-"/>
              <a:defRPr sz="1800" kern="1200">
                <a:solidFill>
                  <a:srgbClr val="9C9C9C"/>
                </a:solidFill>
                <a:latin typeface="+mn-lt"/>
                <a:ea typeface="+mn-ea"/>
                <a:cs typeface="+mn-cs"/>
              </a:defRPr>
            </a:lvl3pPr>
            <a:lvl4pPr marL="1177925" indent="-161925" algn="l" defTabSz="914400" rtl="0" eaLnBrk="1" latinLnBrk="0" hangingPunct="1"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171450" algn="l" defTabSz="914400" rtl="0" eaLnBrk="1" latinLnBrk="0" hangingPunct="1">
              <a:spcBef>
                <a:spcPts val="300"/>
              </a:spcBef>
              <a:buFont typeface="Arial" pitchFamily="34" charset="0"/>
              <a:buChar char="-"/>
              <a:defRPr sz="1800" kern="1200">
                <a:solidFill>
                  <a:srgbClr val="9C9C9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600" dirty="0" err="1" smtClean="0">
                <a:solidFill>
                  <a:srgbClr val="000000"/>
                </a:solidFill>
              </a:rPr>
              <a:t>Точка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запуска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по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умолчанию</a:t>
            </a:r>
            <a:r>
              <a:rPr lang="en-US" sz="1600" dirty="0" smtClean="0">
                <a:solidFill>
                  <a:srgbClr val="000000"/>
                </a:solidFill>
              </a:rPr>
              <a:t> (</a:t>
            </a:r>
            <a:r>
              <a:rPr lang="en-US" sz="1600" dirty="0" err="1" smtClean="0">
                <a:solidFill>
                  <a:srgbClr val="000000"/>
                </a:solidFill>
              </a:rPr>
              <a:t>начало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отсчета</a:t>
            </a:r>
            <a:r>
              <a:rPr lang="en-US" sz="1600" dirty="0" smtClean="0">
                <a:solidFill>
                  <a:srgbClr val="000000"/>
                </a:solidFill>
              </a:rPr>
              <a:t>) </a:t>
            </a:r>
            <a:r>
              <a:rPr lang="en-US" sz="1600" dirty="0" err="1" smtClean="0">
                <a:solidFill>
                  <a:srgbClr val="000000"/>
                </a:solidFill>
              </a:rPr>
              <a:t>на</a:t>
            </a:r>
            <a:r>
              <a:rPr lang="en-US" sz="1600" dirty="0" smtClean="0">
                <a:solidFill>
                  <a:srgbClr val="000000"/>
                </a:solidFill>
              </a:rPr>
              <a:t> DSO = </a:t>
            </a:r>
            <a:r>
              <a:rPr lang="en-US" sz="1600" dirty="0" err="1" smtClean="0">
                <a:solidFill>
                  <a:srgbClr val="000000"/>
                </a:solidFill>
              </a:rPr>
              <a:t>центр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экрана</a:t>
            </a:r>
            <a:r>
              <a:rPr lang="en-US" sz="1600" dirty="0" smtClean="0">
                <a:solidFill>
                  <a:srgbClr val="000000"/>
                </a:solidFill>
              </a:rPr>
              <a:t> (</a:t>
            </a:r>
            <a:r>
              <a:rPr lang="en-US" sz="1600" dirty="0" err="1" smtClean="0">
                <a:solidFill>
                  <a:srgbClr val="000000"/>
                </a:solidFill>
              </a:rPr>
              <a:t>по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горизонтали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600" u="sng" dirty="0" err="1" smtClean="0">
                <a:solidFill>
                  <a:srgbClr val="000000"/>
                </a:solidFill>
              </a:rPr>
              <a:t>Единственная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точка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запуска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на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аналоговых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осциллографах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старых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моделей</a:t>
            </a:r>
            <a:r>
              <a:rPr lang="en-US" sz="1600" dirty="0" smtClean="0">
                <a:solidFill>
                  <a:srgbClr val="000000"/>
                </a:solidFill>
              </a:rPr>
              <a:t> = </a:t>
            </a:r>
            <a:r>
              <a:rPr lang="en-US" sz="1600" dirty="0" err="1" smtClean="0">
                <a:solidFill>
                  <a:srgbClr val="000000"/>
                </a:solidFill>
              </a:rPr>
              <a:t>левая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часть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экрана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31" name="Picture 30" descr="Fig06.T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391400" y="457200"/>
            <a:ext cx="1104900" cy="1657350"/>
          </a:xfrm>
          <a:prstGeom prst="rect">
            <a:avLst/>
          </a:prstGeom>
        </p:spPr>
      </p:pic>
      <p:pic>
        <p:nvPicPr>
          <p:cNvPr id="32" name="Picture 31" descr="Trigger1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57200" y="1033046"/>
            <a:ext cx="3810000" cy="2292679"/>
          </a:xfrm>
          <a:prstGeom prst="rect">
            <a:avLst/>
          </a:prstGeom>
        </p:spPr>
      </p:pic>
      <p:pic>
        <p:nvPicPr>
          <p:cNvPr id="33" name="Picture 32" descr="Trigger2.png"/>
          <p:cNvPicPr>
            <a:picLocks noChangeAspect="1"/>
          </p:cNvPicPr>
          <p:nvPr/>
        </p:nvPicPr>
        <p:blipFill>
          <a:blip r:embed="rId5" cstate="screen"/>
          <a:srcRect t="10686"/>
          <a:stretch>
            <a:fillRect/>
          </a:stretch>
        </p:blipFill>
        <p:spPr>
          <a:xfrm>
            <a:off x="2514600" y="1642646"/>
            <a:ext cx="3810000" cy="2292679"/>
          </a:xfrm>
          <a:prstGeom prst="rect">
            <a:avLst/>
          </a:prstGeom>
        </p:spPr>
      </p:pic>
      <p:pic>
        <p:nvPicPr>
          <p:cNvPr id="35" name="Picture 34" descr="Trigger3.png"/>
          <p:cNvPicPr>
            <a:picLocks noChangeAspect="1"/>
          </p:cNvPicPr>
          <p:nvPr/>
        </p:nvPicPr>
        <p:blipFill>
          <a:blip r:embed="rId6" cstate="screen"/>
          <a:srcRect t="10686"/>
          <a:stretch>
            <a:fillRect/>
          </a:stretch>
        </p:blipFill>
        <p:spPr>
          <a:xfrm>
            <a:off x="5029200" y="2328446"/>
            <a:ext cx="3810000" cy="229267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143250" y="200025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000" b="1" i="0">
                <a:solidFill>
                  <a:srgbClr val="FFFF00"/>
                </a:solidFill>
                <a:latin typeface="Arial"/>
                <a:ea typeface="+mn-ea"/>
                <a:cs typeface="+mn-cs"/>
              </a:rPr>
              <a:t>Точка запуска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 rot="16200000" flipH="1">
            <a:off x="3788777" y="2364373"/>
            <a:ext cx="423446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781800" y="24384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000" b="1" i="0">
                <a:solidFill>
                  <a:srgbClr val="FFFF00"/>
                </a:solidFill>
                <a:latin typeface="Arial"/>
                <a:ea typeface="+mn-ea"/>
                <a:cs typeface="+mn-cs"/>
              </a:rPr>
              <a:t>Точка запуска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rot="10800000" flipV="1">
            <a:off x="6638472" y="2667000"/>
            <a:ext cx="219528" cy="20955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381000" y="3319046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b="1" i="0">
                <a:latin typeface="Arial"/>
                <a:ea typeface="+mn-ea"/>
                <a:cs typeface="+mn-cs"/>
              </a:rPr>
              <a:t>Запуск не выполнен</a:t>
            </a:r>
          </a:p>
          <a:p>
            <a:pPr algn="ctr">
              <a:buNone/>
            </a:pPr>
            <a:r>
              <a:rPr lang="en-US" sz="1000" b="1" i="0">
                <a:latin typeface="Arial"/>
                <a:ea typeface="+mn-ea"/>
                <a:cs typeface="+mn-cs"/>
              </a:rPr>
              <a:t>(несинхронизированная съемка)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00300" y="3928646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400" b="1" i="0">
                <a:latin typeface="Arial"/>
                <a:ea typeface="+mn-ea"/>
                <a:cs typeface="+mn-cs"/>
              </a:rPr>
              <a:t>Запуск = передний фронт при 0,0 В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34000" y="4614446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400" b="1" i="0">
                <a:latin typeface="Arial"/>
                <a:ea typeface="+mn-ea"/>
                <a:cs typeface="+mn-cs"/>
              </a:rPr>
              <a:t>Запуск = задний фронт при +2,0 В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2000" y="1066800"/>
            <a:ext cx="2819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000" b="1" i="0">
                <a:solidFill>
                  <a:srgbClr val="FFFF00"/>
                </a:solidFill>
                <a:latin typeface="Arial"/>
                <a:ea typeface="+mn-ea"/>
                <a:cs typeface="+mn-cs"/>
              </a:rPr>
              <a:t>Уровень запуска над сигналом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934200" y="4067175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000" b="1" i="0" dirty="0" err="1">
                <a:solidFill>
                  <a:srgbClr val="FFFF00"/>
                </a:solidFill>
                <a:latin typeface="Arial"/>
                <a:ea typeface="+mn-ea"/>
                <a:cs typeface="+mn-cs"/>
              </a:rPr>
              <a:t>Положительное</a:t>
            </a:r>
            <a:r>
              <a:rPr lang="en-US" sz="1000" b="1" i="0" dirty="0">
                <a:solidFill>
                  <a:srgbClr val="FFFF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0" b="1" i="0" dirty="0" err="1">
                <a:solidFill>
                  <a:srgbClr val="FFFF00"/>
                </a:solidFill>
                <a:latin typeface="Arial"/>
                <a:ea typeface="+mn-ea"/>
                <a:cs typeface="+mn-cs"/>
              </a:rPr>
              <a:t>время</a:t>
            </a:r>
            <a:endParaRPr lang="en-US" sz="1000" b="1" i="0" dirty="0">
              <a:solidFill>
                <a:srgbClr val="FFFF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05425" y="4067175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000" b="1" i="0">
                <a:solidFill>
                  <a:srgbClr val="FFFF00"/>
                </a:solidFill>
                <a:latin typeface="Arial"/>
                <a:ea typeface="+mn-ea"/>
                <a:cs typeface="+mn-cs"/>
              </a:rPr>
              <a:t>Отрицательное время</a:t>
            </a:r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7937400" y="4191000"/>
            <a:ext cx="2160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rot="10800000">
            <a:off x="5105400" y="4191000"/>
            <a:ext cx="2286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6638925" y="4191000"/>
            <a:ext cx="304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oval" w="med" len="med"/>
            <a:tailEnd type="none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 rot="10800000">
            <a:off x="6324600" y="4191000"/>
            <a:ext cx="304800" cy="71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62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Расширенный запуск осциллографа</a:t>
            </a: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666749" y="5080981"/>
            <a:ext cx="7962900" cy="1295400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ru-RU" sz="2000" dirty="0">
                <a:solidFill>
                  <a:schemeClr val="tx1"/>
                </a:solidFill>
              </a:rPr>
              <a:t>В большинстве экспериментов, проводимых в студенческой лаборатории, используется стандартный запуск по фронту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ru-RU" sz="2000" dirty="0">
                <a:solidFill>
                  <a:schemeClr val="tx1"/>
                </a:solidFill>
              </a:rPr>
              <a:t>Для запуска по более сложным сигналам требуются расширенные варианты </a:t>
            </a:r>
            <a:r>
              <a:rPr lang="ru-RU" sz="2000" dirty="0" smtClean="0">
                <a:solidFill>
                  <a:schemeClr val="tx1"/>
                </a:solidFill>
              </a:rPr>
              <a:t>запуска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76400" y="4742427"/>
            <a:ext cx="5943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Пример. Запуск по последовательной шине I2C</a:t>
            </a:r>
          </a:p>
        </p:txBody>
      </p:sp>
      <p:pic>
        <p:nvPicPr>
          <p:cNvPr id="17" name="Picture 16" descr="Advanced Trigger1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676400" y="1143000"/>
            <a:ext cx="5791200" cy="348485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52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5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9372" y="640808"/>
            <a:ext cx="8566028" cy="4773858"/>
          </a:xfrm>
          <a:prstGeom prst="rect">
            <a:avLst/>
          </a:prstGeom>
        </p:spPr>
      </p:pic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Принцип работы осциллографа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743200" y="5823466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b="1" dirty="0" err="1"/>
              <a:t>Блок-схема</a:t>
            </a:r>
            <a:r>
              <a:rPr lang="en-US" b="1" dirty="0"/>
              <a:t> DSO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4953991"/>
            <a:ext cx="4189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Желтый</a:t>
            </a:r>
            <a:r>
              <a:rPr lang="en-US" sz="1200" b="1" dirty="0"/>
              <a:t> = </a:t>
            </a:r>
            <a:r>
              <a:rPr lang="en-US" sz="1200" b="1" dirty="0" err="1"/>
              <a:t>блоки</a:t>
            </a:r>
            <a:r>
              <a:rPr lang="en-US" sz="1200" b="1" dirty="0"/>
              <a:t> </a:t>
            </a:r>
            <a:r>
              <a:rPr lang="en-US" sz="1200" b="1" dirty="0" err="1"/>
              <a:t>канала</a:t>
            </a:r>
            <a:endParaRPr lang="en-US" sz="1200" b="1" dirty="0"/>
          </a:p>
          <a:p>
            <a:r>
              <a:rPr lang="en-US" sz="1200" b="1" dirty="0" err="1"/>
              <a:t>Голубой</a:t>
            </a:r>
            <a:r>
              <a:rPr lang="en-US" sz="1200" b="1" dirty="0"/>
              <a:t> = </a:t>
            </a:r>
            <a:r>
              <a:rPr lang="en-US" sz="1200" b="1" dirty="0" err="1"/>
              <a:t>блоки</a:t>
            </a:r>
            <a:r>
              <a:rPr lang="en-US" sz="1200" b="1" dirty="0"/>
              <a:t> </a:t>
            </a:r>
            <a:r>
              <a:rPr lang="en-US" sz="1200" b="1" dirty="0" err="1"/>
              <a:t>системы</a:t>
            </a:r>
            <a:r>
              <a:rPr lang="en-US" sz="1200" b="1" dirty="0"/>
              <a:t> (</a:t>
            </a:r>
            <a:r>
              <a:rPr lang="en-US" sz="1200" b="1" dirty="0" err="1"/>
              <a:t>поддержка</a:t>
            </a:r>
            <a:r>
              <a:rPr lang="en-US" sz="1200" b="1" dirty="0"/>
              <a:t> </a:t>
            </a:r>
            <a:r>
              <a:rPr lang="en-US" sz="1200" b="1" dirty="0" err="1"/>
              <a:t>всех</a:t>
            </a:r>
            <a:r>
              <a:rPr lang="en-US" sz="1200" b="1" dirty="0"/>
              <a:t> </a:t>
            </a:r>
            <a:r>
              <a:rPr lang="en-US" sz="1200" b="1" dirty="0" err="1"/>
              <a:t>каналов</a:t>
            </a:r>
            <a:r>
              <a:rPr lang="en-US" sz="1200" b="1" dirty="0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8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Характеристики работы осциллографа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3457" y="4526741"/>
            <a:ext cx="7924800" cy="2133601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ru-RU" dirty="0"/>
              <a:t>Все осциллографы обладают амплитудно-низкочастотной характеристикой.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ru-RU" dirty="0"/>
              <a:t>Частота, при которой входной сигнал с синусоидальной волной затухает на 3 дБ, определяет полосу пропускания осциллографа.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ru-RU" dirty="0"/>
              <a:t>-3 дБ равняется приблизительно -30% амплитудной погрешности (-3 дБ = 20 Log     ).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762000" y="685800"/>
            <a:ext cx="8001000" cy="457200"/>
          </a:xfrm>
        </p:spPr>
        <p:txBody>
          <a:bodyPr/>
          <a:lstStyle/>
          <a:p>
            <a:pPr>
              <a:spcAft>
                <a:spcPts val="1000"/>
              </a:spcAft>
              <a:buClr>
                <a:schemeClr val="accent1"/>
              </a:buClr>
            </a:pPr>
            <a:r>
              <a:rPr lang="ru-RU" sz="1800" b="1" i="1" dirty="0"/>
              <a:t>Полоса пропускания является наиболее важной характеристикой осциллографа</a:t>
            </a:r>
          </a:p>
          <a:p>
            <a:pPr marL="231775" indent="-231775"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Char char="§"/>
            </a:pPr>
            <a:endParaRPr lang="en-US" sz="1800" b="1" i="1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1752600" y="3941966"/>
            <a:ext cx="6106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1600" b="1" dirty="0">
                <a:solidFill>
                  <a:prstClr val="black"/>
                </a:solidFill>
              </a:rPr>
              <a:t>Гауссова амплитудно-частотная характеристика осциллографа</a:t>
            </a:r>
          </a:p>
        </p:txBody>
      </p:sp>
      <p:pic>
        <p:nvPicPr>
          <p:cNvPr id="6" name="Picture 5" descr="Fig51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05075" y="1524604"/>
            <a:ext cx="4133850" cy="2434938"/>
          </a:xfrm>
          <a:prstGeom prst="rect">
            <a:avLst/>
          </a:prstGeom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5964408"/>
            <a:ext cx="247650" cy="4953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10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Выбор нужной полосы пропускания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4218920"/>
            <a:ext cx="7924800" cy="1841303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ru-RU" dirty="0"/>
              <a:t>Требуемая полоса пропускания для аналоговых приборов — по меньшей мере в 3 раза выше частоты синусоидальной волны.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ru-RU" dirty="0"/>
              <a:t>Требуемая полоса пропускания для цифровых приборов — по меньшей мере в 5 раз выше тактовой частоты цифрового сигнала.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ru-RU" dirty="0"/>
              <a:t>Более точное определение полосы пропускания основывается на скоростях фронтов сигнала (см. приложение "Полоса пропускания" в конце презентации)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Aft>
                <a:spcPts val="1000"/>
              </a:spcAft>
              <a:buClr>
                <a:schemeClr val="accent1"/>
              </a:buClr>
            </a:pPr>
            <a:r>
              <a:rPr lang="ru-RU" sz="2000" b="1" i="1" dirty="0"/>
              <a:t>Вход = цифровой тактовый сигнал с частотой 100 МГц</a:t>
            </a:r>
          </a:p>
          <a:p>
            <a:pPr marL="231775" indent="-231775"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 smtClean="0"/>
          </a:p>
        </p:txBody>
      </p:sp>
      <p:pic>
        <p:nvPicPr>
          <p:cNvPr id="8" name="Picture 7" descr="Fig02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62000" y="1410652"/>
            <a:ext cx="3810000" cy="2292679"/>
          </a:xfrm>
          <a:prstGeom prst="rect">
            <a:avLst/>
          </a:prstGeom>
        </p:spPr>
      </p:pic>
      <p:pic>
        <p:nvPicPr>
          <p:cNvPr id="9" name="Picture 8" descr="Fig03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800600" y="1397000"/>
            <a:ext cx="3810000" cy="22926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36957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b="1" i="0" dirty="0" err="1">
                <a:latin typeface="Arial"/>
                <a:ea typeface="+mn-ea"/>
                <a:cs typeface="+mn-cs"/>
              </a:rPr>
              <a:t>Отклик</a:t>
            </a:r>
            <a:r>
              <a:rPr lang="en-US" sz="1400" b="1" i="0" dirty="0">
                <a:latin typeface="Arial"/>
                <a:ea typeface="+mn-ea"/>
                <a:cs typeface="+mn-cs"/>
              </a:rPr>
              <a:t> </a:t>
            </a:r>
            <a:r>
              <a:rPr lang="en-US" sz="1400" b="1" i="0" dirty="0" err="1">
                <a:latin typeface="Arial"/>
                <a:ea typeface="+mn-ea"/>
                <a:cs typeface="+mn-cs"/>
              </a:rPr>
              <a:t>при</a:t>
            </a:r>
            <a:r>
              <a:rPr lang="en-US" sz="1400" b="1" i="0" dirty="0">
                <a:latin typeface="Arial"/>
                <a:ea typeface="+mn-ea"/>
                <a:cs typeface="+mn-cs"/>
              </a:rPr>
              <a:t> </a:t>
            </a:r>
            <a:r>
              <a:rPr lang="en-US" sz="1400" b="1" i="0" dirty="0" err="1">
                <a:latin typeface="Arial"/>
                <a:ea typeface="+mn-ea"/>
                <a:cs typeface="+mn-cs"/>
              </a:rPr>
              <a:t>использовании</a:t>
            </a:r>
            <a:r>
              <a:rPr lang="en-US" sz="1400" b="1" i="0" dirty="0">
                <a:latin typeface="Arial"/>
                <a:ea typeface="+mn-ea"/>
                <a:cs typeface="+mn-cs"/>
              </a:rPr>
              <a:t> </a:t>
            </a:r>
            <a:r>
              <a:rPr lang="en-US" sz="1400" b="1" i="0" dirty="0" err="1">
                <a:latin typeface="Arial"/>
                <a:ea typeface="+mn-ea"/>
                <a:cs typeface="+mn-cs"/>
              </a:rPr>
              <a:t>осциллографа</a:t>
            </a:r>
            <a:r>
              <a:rPr lang="en-US" sz="1400" b="1" i="0" dirty="0">
                <a:latin typeface="Arial"/>
                <a:ea typeface="+mn-ea"/>
                <a:cs typeface="+mn-cs"/>
              </a:rPr>
              <a:t> с </a:t>
            </a:r>
            <a:r>
              <a:rPr lang="en-US" sz="1400" b="1" i="0" dirty="0" err="1">
                <a:latin typeface="Arial"/>
                <a:ea typeface="+mn-ea"/>
                <a:cs typeface="+mn-cs"/>
              </a:rPr>
              <a:t>полосой</a:t>
            </a:r>
            <a:r>
              <a:rPr lang="en-US" sz="1400" b="1" i="0" dirty="0">
                <a:latin typeface="Arial"/>
                <a:ea typeface="+mn-ea"/>
                <a:cs typeface="+mn-cs"/>
              </a:rPr>
              <a:t> </a:t>
            </a:r>
            <a:r>
              <a:rPr lang="en-US" sz="1400" b="1" i="0" dirty="0" err="1">
                <a:latin typeface="Arial"/>
                <a:ea typeface="+mn-ea"/>
                <a:cs typeface="+mn-cs"/>
              </a:rPr>
              <a:t>пропускания</a:t>
            </a:r>
            <a:r>
              <a:rPr lang="en-US" sz="1400" b="1" i="0" dirty="0">
                <a:latin typeface="Arial"/>
                <a:ea typeface="+mn-ea"/>
                <a:cs typeface="+mn-cs"/>
              </a:rPr>
              <a:t> 100 </a:t>
            </a:r>
            <a:r>
              <a:rPr lang="en-US" sz="1400" b="1" i="0" dirty="0" err="1">
                <a:latin typeface="Arial"/>
                <a:ea typeface="+mn-ea"/>
                <a:cs typeface="+mn-cs"/>
              </a:rPr>
              <a:t>МГц</a:t>
            </a:r>
            <a:endParaRPr lang="en-US" sz="1400" b="1" i="0" dirty="0">
              <a:latin typeface="Aria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36957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b="1" i="0" dirty="0" err="1">
                <a:latin typeface="Arial"/>
                <a:ea typeface="+mn-ea"/>
                <a:cs typeface="+mn-cs"/>
              </a:rPr>
              <a:t>Отклик</a:t>
            </a:r>
            <a:r>
              <a:rPr lang="en-US" sz="1400" b="1" i="0" dirty="0">
                <a:latin typeface="Arial"/>
                <a:ea typeface="+mn-ea"/>
                <a:cs typeface="+mn-cs"/>
              </a:rPr>
              <a:t> </a:t>
            </a:r>
            <a:r>
              <a:rPr lang="en-US" sz="1400" b="1" i="0" dirty="0" err="1">
                <a:latin typeface="Arial"/>
                <a:ea typeface="+mn-ea"/>
                <a:cs typeface="+mn-cs"/>
              </a:rPr>
              <a:t>при</a:t>
            </a:r>
            <a:r>
              <a:rPr lang="en-US" sz="1400" b="1" i="0" dirty="0">
                <a:latin typeface="Arial"/>
                <a:ea typeface="+mn-ea"/>
                <a:cs typeface="+mn-cs"/>
              </a:rPr>
              <a:t> </a:t>
            </a:r>
            <a:r>
              <a:rPr lang="en-US" sz="1400" b="1" i="0" dirty="0" err="1">
                <a:latin typeface="Arial"/>
                <a:ea typeface="+mn-ea"/>
                <a:cs typeface="+mn-cs"/>
              </a:rPr>
              <a:t>использовании</a:t>
            </a:r>
            <a:r>
              <a:rPr lang="en-US" sz="1400" b="1" i="0" dirty="0">
                <a:latin typeface="Arial"/>
                <a:ea typeface="+mn-ea"/>
                <a:cs typeface="+mn-cs"/>
              </a:rPr>
              <a:t> </a:t>
            </a:r>
            <a:r>
              <a:rPr lang="en-US" sz="1400" b="1" i="0" dirty="0" err="1">
                <a:latin typeface="Arial"/>
                <a:ea typeface="+mn-ea"/>
                <a:cs typeface="+mn-cs"/>
              </a:rPr>
              <a:t>осциллографа</a:t>
            </a:r>
            <a:r>
              <a:rPr lang="en-US" sz="1400" b="1" i="0" dirty="0">
                <a:latin typeface="Arial"/>
                <a:ea typeface="+mn-ea"/>
                <a:cs typeface="+mn-cs"/>
              </a:rPr>
              <a:t> с </a:t>
            </a:r>
            <a:r>
              <a:rPr lang="en-US" sz="1400" b="1" i="0" dirty="0" err="1">
                <a:latin typeface="Arial"/>
                <a:ea typeface="+mn-ea"/>
                <a:cs typeface="+mn-cs"/>
              </a:rPr>
              <a:t>полосой</a:t>
            </a:r>
            <a:r>
              <a:rPr lang="en-US" sz="1400" b="1" i="0" dirty="0">
                <a:latin typeface="Arial"/>
                <a:ea typeface="+mn-ea"/>
                <a:cs typeface="+mn-cs"/>
              </a:rPr>
              <a:t> </a:t>
            </a:r>
            <a:r>
              <a:rPr lang="en-US" sz="1400" b="1" i="0" dirty="0" err="1">
                <a:latin typeface="Arial"/>
                <a:ea typeface="+mn-ea"/>
                <a:cs typeface="+mn-cs"/>
              </a:rPr>
              <a:t>пропускания</a:t>
            </a:r>
            <a:r>
              <a:rPr lang="en-US" sz="1400" b="1" i="0" dirty="0">
                <a:latin typeface="Arial"/>
                <a:ea typeface="+mn-ea"/>
                <a:cs typeface="+mn-cs"/>
              </a:rPr>
              <a:t> 500 </a:t>
            </a:r>
            <a:r>
              <a:rPr lang="en-US" sz="1400" b="1" i="0" dirty="0" err="1">
                <a:latin typeface="Arial"/>
                <a:ea typeface="+mn-ea"/>
                <a:cs typeface="+mn-cs"/>
              </a:rPr>
              <a:t>МГц</a:t>
            </a:r>
            <a:endParaRPr lang="en-US" sz="1400" b="1" i="0" dirty="0">
              <a:latin typeface="Arial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52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Программа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6705600" cy="3733800"/>
          </a:xfrm>
        </p:spPr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ru-RU" dirty="0"/>
              <a:t> Что такое осциллограф?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ru-RU" dirty="0"/>
              <a:t> Основы проведения измерений </a:t>
            </a:r>
            <a:br>
              <a:rPr lang="ru-RU" dirty="0"/>
            </a:br>
            <a:r>
              <a:rPr lang="ru-RU" dirty="0"/>
              <a:t>   (низкочастотная модель)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ru-RU" dirty="0"/>
              <a:t> Измерение напряжения и времени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ru-RU" dirty="0"/>
              <a:t> Надлежащее масштабирование сигналов на экране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ru-RU" dirty="0"/>
              <a:t> Описание запуска осциллографа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ru-RU" dirty="0"/>
              <a:t>Принцип работы осциллографа и характеристики работы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ru-RU" dirty="0"/>
              <a:t> Повторение измерения (модель для динамического </a:t>
            </a:r>
            <a:br>
              <a:rPr lang="ru-RU" dirty="0"/>
            </a:br>
            <a:r>
              <a:rPr lang="ru-RU" dirty="0"/>
              <a:t>   диапазона/переменного тока и влияния нагрузки)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ru-RU" dirty="0"/>
              <a:t> Использование лабораторного руководства и учебного пособия </a:t>
            </a:r>
            <a:br>
              <a:rPr lang="ru-RU" dirty="0"/>
            </a:br>
            <a:r>
              <a:rPr lang="ru-RU" dirty="0"/>
              <a:t>   по DSOXEDK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ru-RU" dirty="0"/>
              <a:t> Дополнительные технические ресурсы</a:t>
            </a:r>
          </a:p>
        </p:txBody>
      </p:sp>
      <p:pic>
        <p:nvPicPr>
          <p:cNvPr id="8" name="Picture 4" descr="MCj02382080000[1]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70725" y="4357255"/>
            <a:ext cx="2073275" cy="245427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56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1840" y="152400"/>
            <a:ext cx="8392160" cy="514350"/>
          </a:xfrm>
        </p:spPr>
        <p:txBody>
          <a:bodyPr/>
          <a:lstStyle/>
          <a:p>
            <a:r>
              <a:rPr lang="az-Cyrl-AZ" dirty="0"/>
              <a:t>Другие важные характеристики осциллографа</a:t>
            </a: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04800" y="1123538"/>
            <a:ext cx="4572000" cy="3048000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000"/>
              </a:spcAft>
              <a:buFont typeface="Arial Narrow" panose="020B0606020202030204" pitchFamily="34" charset="0"/>
              <a:buChar char="―"/>
            </a:pPr>
            <a:r>
              <a:rPr lang="en-US" sz="1600" u="sng" dirty="0" err="1">
                <a:solidFill>
                  <a:srgbClr val="000000"/>
                </a:solidFill>
                <a:latin typeface="Arial"/>
              </a:rPr>
              <a:t>Частота</a:t>
            </a:r>
            <a:r>
              <a:rPr lang="en-US" sz="1600" u="sng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u="sng" dirty="0" err="1">
                <a:solidFill>
                  <a:srgbClr val="000000"/>
                </a:solidFill>
                <a:latin typeface="Arial"/>
              </a:rPr>
              <a:t>дискретизации</a:t>
            </a:r>
            <a:r>
              <a:rPr lang="en-US" sz="1600" u="sng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проб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/с) — 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по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меньшей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мере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 в 4 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раза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больше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полосы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пропускания</a:t>
            </a:r>
            <a:endParaRPr lang="en-US" sz="1600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spcBef>
                <a:spcPts val="0"/>
              </a:spcBef>
              <a:spcAft>
                <a:spcPts val="1000"/>
              </a:spcAft>
              <a:buFont typeface="Arial Narrow" panose="020B0606020202030204" pitchFamily="34" charset="0"/>
              <a:buChar char="―"/>
            </a:pPr>
            <a:r>
              <a:rPr lang="en-US" sz="1600" u="sng" dirty="0" err="1">
                <a:solidFill>
                  <a:srgbClr val="000000"/>
                </a:solidFill>
                <a:latin typeface="Arial"/>
              </a:rPr>
              <a:t>Объем</a:t>
            </a:r>
            <a:r>
              <a:rPr lang="en-US" sz="1600" u="sng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u="sng" dirty="0" err="1">
                <a:solidFill>
                  <a:srgbClr val="000000"/>
                </a:solidFill>
                <a:latin typeface="Arial"/>
              </a:rPr>
              <a:t>памяти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определяет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максимальную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длину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сигнала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которую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можно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зарегистрировать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не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прерывая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отбор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проб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 с 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максимальной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частой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дискретизации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осциллографа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285750" indent="-285750">
              <a:spcBef>
                <a:spcPts val="0"/>
              </a:spcBef>
              <a:spcAft>
                <a:spcPts val="1000"/>
              </a:spcAft>
              <a:buFont typeface="Arial Narrow" panose="020B0606020202030204" pitchFamily="34" charset="0"/>
              <a:buChar char="―"/>
            </a:pPr>
            <a:r>
              <a:rPr lang="en-US" sz="1600" u="sng" dirty="0" err="1">
                <a:solidFill>
                  <a:srgbClr val="000000"/>
                </a:solidFill>
                <a:latin typeface="Arial"/>
              </a:rPr>
              <a:t>Число</a:t>
            </a:r>
            <a:r>
              <a:rPr lang="en-US" sz="1600" u="sng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u="sng" dirty="0" err="1">
                <a:solidFill>
                  <a:srgbClr val="000000"/>
                </a:solidFill>
                <a:latin typeface="Arial"/>
              </a:rPr>
              <a:t>каналов</a:t>
            </a:r>
            <a:r>
              <a:rPr lang="en-US" sz="1600" u="sng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— 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обычно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 2 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или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 4. В 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модели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 MSO 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добавлено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от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 8 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до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 32 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каналов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сбора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цифровых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данных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 с 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разрешением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 1 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бит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высоким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 и 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низким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).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black">
          <a:xfrm>
            <a:off x="327561" y="4419600"/>
            <a:ext cx="881643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−"/>
            </a:pPr>
            <a:r>
              <a:rPr lang="en-US" sz="1600" u="sng" dirty="0" err="1">
                <a:solidFill>
                  <a:srgbClr val="000000"/>
                </a:solidFill>
              </a:rPr>
              <a:t>Скорость</a:t>
            </a:r>
            <a:r>
              <a:rPr lang="en-US" sz="1600" u="sng" dirty="0">
                <a:solidFill>
                  <a:srgbClr val="000000"/>
                </a:solidFill>
              </a:rPr>
              <a:t> </a:t>
            </a:r>
            <a:r>
              <a:rPr lang="en-US" sz="1600" u="sng" dirty="0" err="1">
                <a:solidFill>
                  <a:srgbClr val="000000"/>
                </a:solidFill>
              </a:rPr>
              <a:t>обновления</a:t>
            </a:r>
            <a:r>
              <a:rPr lang="en-US" sz="1600" u="sng" dirty="0">
                <a:solidFill>
                  <a:srgbClr val="000000"/>
                </a:solidFill>
              </a:rPr>
              <a:t> </a:t>
            </a:r>
            <a:r>
              <a:rPr lang="en-US" sz="1600" u="sng" dirty="0" err="1">
                <a:solidFill>
                  <a:srgbClr val="000000"/>
                </a:solidFill>
              </a:rPr>
              <a:t>сигнала</a:t>
            </a:r>
            <a:r>
              <a:rPr lang="en-US" sz="1600" u="sng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— </a:t>
            </a:r>
            <a:r>
              <a:rPr lang="en-US" sz="1600" dirty="0" err="1">
                <a:solidFill>
                  <a:srgbClr val="000000"/>
                </a:solidFill>
              </a:rPr>
              <a:t>более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высокая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скорость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увеличивает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вероятность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регистрации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редких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проблем</a:t>
            </a:r>
            <a:r>
              <a:rPr lang="en-US" sz="1600" dirty="0">
                <a:solidFill>
                  <a:srgbClr val="000000"/>
                </a:solidFill>
              </a:rPr>
              <a:t> в </a:t>
            </a:r>
            <a:r>
              <a:rPr lang="en-US" sz="1600" dirty="0" err="1">
                <a:solidFill>
                  <a:srgbClr val="000000"/>
                </a:solidFill>
              </a:rPr>
              <a:t>цепи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−"/>
            </a:pPr>
            <a:r>
              <a:rPr lang="en-US" sz="1600" u="sng" dirty="0" err="1">
                <a:solidFill>
                  <a:srgbClr val="000000"/>
                </a:solidFill>
              </a:rPr>
              <a:t>Качество</a:t>
            </a:r>
            <a:r>
              <a:rPr lang="en-US" sz="1600" u="sng" dirty="0">
                <a:solidFill>
                  <a:srgbClr val="000000"/>
                </a:solidFill>
              </a:rPr>
              <a:t> </a:t>
            </a:r>
            <a:r>
              <a:rPr lang="en-US" sz="1600" u="sng" dirty="0" err="1">
                <a:solidFill>
                  <a:srgbClr val="000000"/>
                </a:solidFill>
              </a:rPr>
              <a:t>изображения</a:t>
            </a:r>
            <a:r>
              <a:rPr lang="en-US" sz="1600" u="sng" dirty="0">
                <a:solidFill>
                  <a:srgbClr val="000000"/>
                </a:solidFill>
              </a:rPr>
              <a:t> </a:t>
            </a:r>
            <a:r>
              <a:rPr lang="en-US" sz="1600" u="sng" dirty="0" err="1">
                <a:solidFill>
                  <a:srgbClr val="000000"/>
                </a:solidFill>
              </a:rPr>
              <a:t>дисплея</a:t>
            </a:r>
            <a:r>
              <a:rPr lang="en-US" sz="1600" u="sng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— </a:t>
            </a:r>
            <a:r>
              <a:rPr lang="en-US" sz="1600" dirty="0" err="1">
                <a:solidFill>
                  <a:srgbClr val="000000"/>
                </a:solidFill>
              </a:rPr>
              <a:t>размер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разрешение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число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уровней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яркости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дисплея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−"/>
            </a:pPr>
            <a:r>
              <a:rPr lang="en-US" sz="1600" u="sng" dirty="0" err="1">
                <a:solidFill>
                  <a:srgbClr val="000000"/>
                </a:solidFill>
              </a:rPr>
              <a:t>Расширенные</a:t>
            </a:r>
            <a:r>
              <a:rPr lang="en-US" sz="1600" u="sng" dirty="0">
                <a:solidFill>
                  <a:srgbClr val="000000"/>
                </a:solidFill>
              </a:rPr>
              <a:t> </a:t>
            </a:r>
            <a:r>
              <a:rPr lang="en-US" sz="1600" u="sng" dirty="0" err="1">
                <a:solidFill>
                  <a:srgbClr val="000000"/>
                </a:solidFill>
              </a:rPr>
              <a:t>режимы</a:t>
            </a:r>
            <a:r>
              <a:rPr lang="en-US" sz="1600" u="sng" dirty="0">
                <a:solidFill>
                  <a:srgbClr val="000000"/>
                </a:solidFill>
              </a:rPr>
              <a:t> </a:t>
            </a:r>
            <a:r>
              <a:rPr lang="en-US" sz="1600" u="sng" dirty="0" err="1">
                <a:solidFill>
                  <a:srgbClr val="000000"/>
                </a:solidFill>
              </a:rPr>
              <a:t>запуска</a:t>
            </a:r>
            <a:r>
              <a:rPr lang="en-US" sz="1600" u="sng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— </a:t>
            </a:r>
            <a:r>
              <a:rPr lang="en-US" sz="1600" dirty="0" err="1">
                <a:solidFill>
                  <a:srgbClr val="000000"/>
                </a:solidFill>
              </a:rPr>
              <a:t>классифицированные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по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времени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длительности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импульса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по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шаблону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видеосигналу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последовательному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сигналу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нарушению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сигнала</a:t>
            </a:r>
            <a:r>
              <a:rPr lang="en-US" sz="1600" dirty="0">
                <a:solidFill>
                  <a:srgbClr val="000000"/>
                </a:solidFill>
              </a:rPr>
              <a:t> (</a:t>
            </a:r>
            <a:r>
              <a:rPr lang="en-US" sz="1600" dirty="0" err="1">
                <a:solidFill>
                  <a:srgbClr val="000000"/>
                </a:solidFill>
              </a:rPr>
              <a:t>скорость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фронта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время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настройки</a:t>
            </a:r>
            <a:r>
              <a:rPr lang="en-US" sz="1600" dirty="0">
                <a:solidFill>
                  <a:srgbClr val="000000"/>
                </a:solidFill>
              </a:rPr>
              <a:t>/</a:t>
            </a:r>
            <a:r>
              <a:rPr lang="en-US" sz="1600" dirty="0" err="1">
                <a:solidFill>
                  <a:srgbClr val="000000"/>
                </a:solidFill>
              </a:rPr>
              <a:t>удержания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короткий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пакет</a:t>
            </a:r>
            <a:r>
              <a:rPr lang="en-US" sz="1600" dirty="0">
                <a:solidFill>
                  <a:srgbClr val="000000"/>
                </a:solidFill>
              </a:rPr>
              <a:t>) и т. д.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1295400"/>
            <a:ext cx="3467100" cy="205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72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91837" y="152400"/>
            <a:ext cx="8239760" cy="838200"/>
          </a:xfrm>
        </p:spPr>
        <p:txBody>
          <a:bodyPr/>
          <a:lstStyle/>
          <a:p>
            <a:r>
              <a:rPr lang="ru-RU" sz="3000" dirty="0"/>
              <a:t>Повторение измерения — модель пробника для динамического диапазона/переменного тока</a:t>
            </a:r>
            <a:endParaRPr lang="en-US" sz="3000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457200" y="3302952"/>
            <a:ext cx="8534400" cy="2302877"/>
          </a:xfrm>
        </p:spPr>
        <p:txBody>
          <a:bodyPr/>
          <a:lstStyle/>
          <a:p>
            <a:pPr marL="285750" indent="-285750">
              <a:spcBef>
                <a:spcPts val="0"/>
              </a:spcBef>
              <a:buFont typeface="Arial Narrow" panose="020B0606020202030204" pitchFamily="34" charset="0"/>
              <a:buChar char="―"/>
            </a:pPr>
            <a:r>
              <a:rPr lang="en-US" sz="1550" b="1" i="1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sz="1550" b="1" i="1" baseline="-25000" dirty="0" err="1">
                <a:solidFill>
                  <a:srgbClr val="000000"/>
                </a:solidFill>
                <a:latin typeface="Arial"/>
              </a:rPr>
              <a:t>осциллографа</a:t>
            </a:r>
            <a:r>
              <a:rPr lang="en-US" sz="1550" dirty="0">
                <a:solidFill>
                  <a:srgbClr val="000000"/>
                </a:solidFill>
                <a:latin typeface="Arial"/>
              </a:rPr>
              <a:t> и</a:t>
            </a:r>
            <a:r>
              <a:rPr lang="sk-SK" sz="155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50" b="1" i="1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sz="1550" b="1" i="1" baseline="-25000" dirty="0" err="1">
                <a:solidFill>
                  <a:srgbClr val="000000"/>
                </a:solidFill>
                <a:latin typeface="Arial"/>
              </a:rPr>
              <a:t>кабеля</a:t>
            </a:r>
            <a:r>
              <a:rPr lang="en-US" sz="1550" dirty="0">
                <a:solidFill>
                  <a:srgbClr val="000000"/>
                </a:solidFill>
                <a:latin typeface="Arial"/>
              </a:rPr>
              <a:t> — </a:t>
            </a:r>
            <a:r>
              <a:rPr lang="en-US" sz="1550" dirty="0" err="1">
                <a:solidFill>
                  <a:srgbClr val="000000"/>
                </a:solidFill>
                <a:latin typeface="Arial"/>
              </a:rPr>
              <a:t>это</a:t>
            </a:r>
            <a:r>
              <a:rPr lang="en-US" sz="155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50" dirty="0" err="1">
                <a:solidFill>
                  <a:srgbClr val="000000"/>
                </a:solidFill>
                <a:latin typeface="Arial"/>
              </a:rPr>
              <a:t>внутренняя</a:t>
            </a:r>
            <a:r>
              <a:rPr lang="en-US" sz="1550" dirty="0">
                <a:solidFill>
                  <a:srgbClr val="000000"/>
                </a:solidFill>
                <a:latin typeface="Arial"/>
              </a:rPr>
              <a:t>/</a:t>
            </a:r>
            <a:r>
              <a:rPr lang="en-US" sz="1550" dirty="0" err="1">
                <a:solidFill>
                  <a:srgbClr val="000000"/>
                </a:solidFill>
                <a:latin typeface="Arial"/>
              </a:rPr>
              <a:t>паразитная</a:t>
            </a:r>
            <a:r>
              <a:rPr lang="en-US" sz="155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50" dirty="0" err="1">
                <a:solidFill>
                  <a:srgbClr val="000000"/>
                </a:solidFill>
                <a:latin typeface="Arial"/>
              </a:rPr>
              <a:t>емкость</a:t>
            </a:r>
            <a:r>
              <a:rPr lang="en-US" sz="1550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1550" dirty="0" err="1">
                <a:solidFill>
                  <a:srgbClr val="000000"/>
                </a:solidFill>
                <a:latin typeface="Arial"/>
              </a:rPr>
              <a:t>не</a:t>
            </a:r>
            <a:r>
              <a:rPr lang="en-US" sz="155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50" dirty="0" err="1">
                <a:solidFill>
                  <a:srgbClr val="000000"/>
                </a:solidFill>
                <a:latin typeface="Arial"/>
              </a:rPr>
              <a:t>заложенная</a:t>
            </a:r>
            <a:r>
              <a:rPr lang="en-US" sz="1550" dirty="0">
                <a:solidFill>
                  <a:srgbClr val="000000"/>
                </a:solidFill>
                <a:latin typeface="Arial"/>
              </a:rPr>
              <a:t> в </a:t>
            </a:r>
            <a:r>
              <a:rPr lang="en-US" sz="1550" dirty="0" err="1">
                <a:solidFill>
                  <a:srgbClr val="000000"/>
                </a:solidFill>
                <a:latin typeface="Arial"/>
              </a:rPr>
              <a:t>конструкцию</a:t>
            </a:r>
            <a:r>
              <a:rPr lang="en-US" sz="155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50" dirty="0" err="1">
                <a:solidFill>
                  <a:srgbClr val="000000"/>
                </a:solidFill>
                <a:latin typeface="Arial"/>
              </a:rPr>
              <a:t>прибора</a:t>
            </a:r>
            <a:r>
              <a:rPr lang="en-US" sz="1550" dirty="0">
                <a:solidFill>
                  <a:srgbClr val="000000"/>
                </a:solidFill>
                <a:latin typeface="Arial"/>
              </a:rPr>
              <a:t>)</a:t>
            </a:r>
          </a:p>
          <a:p>
            <a:pPr marL="285750" indent="-285750">
              <a:spcBef>
                <a:spcPts val="0"/>
              </a:spcBef>
              <a:buFont typeface="Arial Narrow" panose="020B0606020202030204" pitchFamily="34" charset="0"/>
              <a:buChar char="―"/>
            </a:pPr>
            <a:r>
              <a:rPr lang="en-US" sz="1550" b="1" i="1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sz="1550" b="1" i="1" baseline="-25000" dirty="0" err="1">
                <a:solidFill>
                  <a:srgbClr val="000000"/>
                </a:solidFill>
                <a:latin typeface="Arial"/>
              </a:rPr>
              <a:t>наконечника</a:t>
            </a:r>
            <a:r>
              <a:rPr lang="en-US" sz="1550" dirty="0">
                <a:solidFill>
                  <a:srgbClr val="000000"/>
                </a:solidFill>
                <a:latin typeface="Arial"/>
              </a:rPr>
              <a:t> и </a:t>
            </a:r>
            <a:r>
              <a:rPr lang="en-US" sz="1550" b="1" i="1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sz="1550" b="1" i="1" baseline="-25000" dirty="0" err="1">
                <a:solidFill>
                  <a:srgbClr val="000000"/>
                </a:solidFill>
                <a:latin typeface="Arial"/>
              </a:rPr>
              <a:t>комп</a:t>
            </a:r>
            <a:r>
              <a:rPr lang="en-US" sz="155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50" dirty="0" err="1">
                <a:solidFill>
                  <a:srgbClr val="000000"/>
                </a:solidFill>
                <a:latin typeface="Arial"/>
              </a:rPr>
              <a:t>заложены</a:t>
            </a:r>
            <a:r>
              <a:rPr lang="en-US" sz="1550" dirty="0">
                <a:solidFill>
                  <a:srgbClr val="000000"/>
                </a:solidFill>
                <a:latin typeface="Arial"/>
              </a:rPr>
              <a:t> в </a:t>
            </a:r>
            <a:r>
              <a:rPr lang="en-US" sz="1550" dirty="0" err="1">
                <a:solidFill>
                  <a:srgbClr val="000000"/>
                </a:solidFill>
                <a:latin typeface="Arial"/>
              </a:rPr>
              <a:t>контракцию</a:t>
            </a:r>
            <a:r>
              <a:rPr lang="en-US" sz="155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50" dirty="0" err="1">
                <a:solidFill>
                  <a:srgbClr val="000000"/>
                </a:solidFill>
                <a:latin typeface="Arial"/>
              </a:rPr>
              <a:t>прибора</a:t>
            </a:r>
            <a:r>
              <a:rPr lang="en-US" sz="155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50" dirty="0" err="1">
                <a:solidFill>
                  <a:srgbClr val="000000"/>
                </a:solidFill>
                <a:latin typeface="Arial"/>
              </a:rPr>
              <a:t>для</a:t>
            </a:r>
            <a:r>
              <a:rPr lang="en-US" sz="155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50" dirty="0" err="1">
                <a:solidFill>
                  <a:srgbClr val="000000"/>
                </a:solidFill>
                <a:latin typeface="Arial"/>
              </a:rPr>
              <a:t>компенсации</a:t>
            </a:r>
            <a:r>
              <a:rPr lang="en-US" sz="155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50" b="1" i="1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sz="1550" b="1" i="1" baseline="-25000" dirty="0" err="1">
                <a:solidFill>
                  <a:srgbClr val="000000"/>
                </a:solidFill>
                <a:latin typeface="Arial"/>
              </a:rPr>
              <a:t>осциллографа</a:t>
            </a:r>
            <a:r>
              <a:rPr lang="en-US" sz="1550" dirty="0">
                <a:solidFill>
                  <a:srgbClr val="000000"/>
                </a:solidFill>
                <a:latin typeface="Arial"/>
              </a:rPr>
              <a:t> и</a:t>
            </a:r>
            <a:r>
              <a:rPr lang="sk-SK" sz="155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50" b="1" i="1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sz="1550" b="1" i="1" baseline="-25000" dirty="0" err="1">
                <a:solidFill>
                  <a:srgbClr val="000000"/>
                </a:solidFill>
                <a:latin typeface="Arial"/>
              </a:rPr>
              <a:t>кабеля</a:t>
            </a:r>
            <a:r>
              <a:rPr lang="en-US" sz="155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285750" indent="-285750">
              <a:spcBef>
                <a:spcPts val="0"/>
              </a:spcBef>
              <a:buFont typeface="Arial Narrow" panose="020B0606020202030204" pitchFamily="34" charset="0"/>
              <a:buChar char="―"/>
            </a:pPr>
            <a:r>
              <a:rPr lang="en-US" sz="1550" dirty="0" err="1">
                <a:solidFill>
                  <a:srgbClr val="000000"/>
                </a:solidFill>
                <a:latin typeface="Arial"/>
              </a:rPr>
              <a:t>Если</a:t>
            </a:r>
            <a:r>
              <a:rPr lang="en-US" sz="155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50" dirty="0" err="1">
                <a:solidFill>
                  <a:srgbClr val="000000"/>
                </a:solidFill>
                <a:latin typeface="Arial"/>
              </a:rPr>
              <a:t>компенсация</a:t>
            </a:r>
            <a:r>
              <a:rPr lang="en-US" sz="155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50" dirty="0" err="1">
                <a:solidFill>
                  <a:srgbClr val="000000"/>
                </a:solidFill>
                <a:latin typeface="Arial"/>
              </a:rPr>
              <a:t>пробника</a:t>
            </a:r>
            <a:r>
              <a:rPr lang="en-US" sz="155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50" dirty="0" err="1">
                <a:solidFill>
                  <a:srgbClr val="000000"/>
                </a:solidFill>
                <a:latin typeface="Arial"/>
              </a:rPr>
              <a:t>настроена</a:t>
            </a:r>
            <a:r>
              <a:rPr lang="en-US" sz="155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50" dirty="0" err="1">
                <a:solidFill>
                  <a:srgbClr val="000000"/>
                </a:solidFill>
                <a:latin typeface="Arial"/>
              </a:rPr>
              <a:t>должным</a:t>
            </a:r>
            <a:r>
              <a:rPr lang="en-US" sz="155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50" dirty="0" err="1">
                <a:solidFill>
                  <a:srgbClr val="000000"/>
                </a:solidFill>
                <a:latin typeface="Arial"/>
              </a:rPr>
              <a:t>образом</a:t>
            </a:r>
            <a:r>
              <a:rPr lang="en-US" sz="155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550" dirty="0" err="1">
                <a:solidFill>
                  <a:srgbClr val="000000"/>
                </a:solidFill>
                <a:latin typeface="Arial"/>
              </a:rPr>
              <a:t>динамическое</a:t>
            </a:r>
            <a:r>
              <a:rPr lang="en-US" sz="155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50" dirty="0" err="1">
                <a:solidFill>
                  <a:srgbClr val="000000"/>
                </a:solidFill>
                <a:latin typeface="Arial"/>
              </a:rPr>
              <a:t>затухание</a:t>
            </a:r>
            <a:r>
              <a:rPr lang="en-US" sz="1550" dirty="0">
                <a:solidFill>
                  <a:srgbClr val="000000"/>
                </a:solidFill>
                <a:latin typeface="Arial"/>
              </a:rPr>
              <a:t>/</a:t>
            </a:r>
            <a:r>
              <a:rPr lang="en-US" sz="1550" dirty="0" err="1">
                <a:solidFill>
                  <a:srgbClr val="000000"/>
                </a:solidFill>
                <a:latin typeface="Arial"/>
              </a:rPr>
              <a:t>затухание</a:t>
            </a:r>
            <a:r>
              <a:rPr lang="en-US" sz="155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50" dirty="0" err="1">
                <a:solidFill>
                  <a:srgbClr val="000000"/>
                </a:solidFill>
                <a:latin typeface="Arial"/>
              </a:rPr>
              <a:t>переменного</a:t>
            </a:r>
            <a:r>
              <a:rPr lang="en-US" sz="155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50" dirty="0" err="1">
                <a:solidFill>
                  <a:srgbClr val="000000"/>
                </a:solidFill>
                <a:latin typeface="Arial"/>
              </a:rPr>
              <a:t>тока</a:t>
            </a:r>
            <a:r>
              <a:rPr lang="en-US" sz="155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550" dirty="0" err="1">
                <a:solidFill>
                  <a:srgbClr val="000000"/>
                </a:solidFill>
                <a:latin typeface="Arial"/>
              </a:rPr>
              <a:t>обусловленное</a:t>
            </a:r>
            <a:r>
              <a:rPr lang="en-US" sz="155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50" dirty="0" err="1">
                <a:solidFill>
                  <a:srgbClr val="000000"/>
                </a:solidFill>
                <a:latin typeface="Arial"/>
              </a:rPr>
              <a:t>зависящим</a:t>
            </a:r>
            <a:r>
              <a:rPr lang="en-US" sz="155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50" dirty="0" err="1">
                <a:solidFill>
                  <a:srgbClr val="000000"/>
                </a:solidFill>
                <a:latin typeface="Arial"/>
              </a:rPr>
              <a:t>от</a:t>
            </a:r>
            <a:r>
              <a:rPr lang="en-US" sz="155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50" dirty="0" err="1">
                <a:solidFill>
                  <a:srgbClr val="000000"/>
                </a:solidFill>
                <a:latin typeface="Arial"/>
              </a:rPr>
              <a:t>частоты</a:t>
            </a:r>
            <a:r>
              <a:rPr lang="en-US" sz="155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50" dirty="0" err="1">
                <a:solidFill>
                  <a:srgbClr val="000000"/>
                </a:solidFill>
                <a:latin typeface="Arial"/>
              </a:rPr>
              <a:t>емкостным</a:t>
            </a:r>
            <a:r>
              <a:rPr lang="en-US" sz="155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50" dirty="0" err="1">
                <a:solidFill>
                  <a:srgbClr val="000000"/>
                </a:solidFill>
                <a:latin typeface="Arial"/>
              </a:rPr>
              <a:t>сопротивлением</a:t>
            </a:r>
            <a:r>
              <a:rPr lang="en-US" sz="155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550" dirty="0" err="1">
                <a:solidFill>
                  <a:srgbClr val="000000"/>
                </a:solidFill>
                <a:latin typeface="Arial"/>
              </a:rPr>
              <a:t>должно</a:t>
            </a:r>
            <a:r>
              <a:rPr lang="en-US" sz="155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50" dirty="0" err="1">
                <a:solidFill>
                  <a:srgbClr val="000000"/>
                </a:solidFill>
                <a:latin typeface="Arial"/>
              </a:rPr>
              <a:t>совпадать</a:t>
            </a:r>
            <a:r>
              <a:rPr lang="en-US" sz="1550" dirty="0">
                <a:solidFill>
                  <a:srgbClr val="000000"/>
                </a:solidFill>
                <a:latin typeface="Arial"/>
              </a:rPr>
              <a:t> с </a:t>
            </a:r>
            <a:r>
              <a:rPr lang="en-US" sz="1550" dirty="0" err="1">
                <a:solidFill>
                  <a:srgbClr val="000000"/>
                </a:solidFill>
                <a:latin typeface="Arial"/>
              </a:rPr>
              <a:t>резистивным</a:t>
            </a:r>
            <a:r>
              <a:rPr lang="en-US" sz="155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50" dirty="0" err="1">
                <a:solidFill>
                  <a:srgbClr val="000000"/>
                </a:solidFill>
                <a:latin typeface="Arial"/>
              </a:rPr>
              <a:t>затуханием</a:t>
            </a:r>
            <a:r>
              <a:rPr lang="en-US" sz="155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50" dirty="0" err="1">
                <a:solidFill>
                  <a:srgbClr val="000000"/>
                </a:solidFill>
                <a:latin typeface="Arial"/>
              </a:rPr>
              <a:t>делителя</a:t>
            </a:r>
            <a:r>
              <a:rPr lang="en-US" sz="155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50" dirty="0" err="1">
                <a:solidFill>
                  <a:srgbClr val="000000"/>
                </a:solidFill>
                <a:latin typeface="Arial"/>
              </a:rPr>
              <a:t>напряжения</a:t>
            </a:r>
            <a:r>
              <a:rPr lang="en-US" sz="155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550" dirty="0" err="1">
                <a:solidFill>
                  <a:srgbClr val="000000"/>
                </a:solidFill>
                <a:latin typeface="Arial"/>
              </a:rPr>
              <a:t>заложенным</a:t>
            </a:r>
            <a:r>
              <a:rPr lang="en-US" sz="1550" dirty="0">
                <a:solidFill>
                  <a:srgbClr val="000000"/>
                </a:solidFill>
                <a:latin typeface="Arial"/>
              </a:rPr>
              <a:t> в </a:t>
            </a:r>
            <a:r>
              <a:rPr lang="en-US" sz="1550" dirty="0" err="1">
                <a:solidFill>
                  <a:srgbClr val="000000"/>
                </a:solidFill>
                <a:latin typeface="Arial"/>
              </a:rPr>
              <a:t>конструкцию</a:t>
            </a:r>
            <a:r>
              <a:rPr lang="en-US" sz="155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50" dirty="0" err="1">
                <a:solidFill>
                  <a:srgbClr val="000000"/>
                </a:solidFill>
                <a:latin typeface="Arial"/>
              </a:rPr>
              <a:t>прибора</a:t>
            </a:r>
            <a:r>
              <a:rPr lang="en-US" sz="1550" dirty="0">
                <a:solidFill>
                  <a:srgbClr val="000000"/>
                </a:solidFill>
                <a:latin typeface="Arial"/>
              </a:rPr>
              <a:t> (10:1).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1811" y="1468733"/>
            <a:ext cx="2667000" cy="150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10000" y="1034626"/>
            <a:ext cx="5029200" cy="193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05400" y="2819400"/>
            <a:ext cx="3702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sz="1600" b="1" dirty="0">
                <a:solidFill>
                  <a:prstClr val="black"/>
                </a:solidFill>
              </a:rPr>
              <a:t>Модель пассивного пробника 10:1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641" y="5901154"/>
            <a:ext cx="8899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/>
              <a:t>Где</a:t>
            </a:r>
            <a:r>
              <a:rPr lang="en-US" sz="1600" b="1" i="1" dirty="0"/>
              <a:t> </a:t>
            </a:r>
            <a:r>
              <a:rPr lang="en-US" sz="1600" b="1" i="1" dirty="0" err="1"/>
              <a:t>C</a:t>
            </a:r>
            <a:r>
              <a:rPr lang="en-US" sz="1600" b="1" i="1" baseline="-25000" dirty="0" err="1"/>
              <a:t>parallel</a:t>
            </a:r>
            <a:r>
              <a:rPr lang="en-US" sz="1600" b="1" i="1" dirty="0"/>
              <a:t> — </a:t>
            </a:r>
            <a:r>
              <a:rPr lang="en-US" sz="1600" b="1" i="1" dirty="0" err="1"/>
              <a:t>это</a:t>
            </a:r>
            <a:r>
              <a:rPr lang="en-US" sz="1600" b="1" i="1" dirty="0"/>
              <a:t> </a:t>
            </a:r>
            <a:r>
              <a:rPr lang="en-US" sz="1600" b="1" i="1" dirty="0" err="1"/>
              <a:t>сумма</a:t>
            </a:r>
            <a:r>
              <a:rPr lang="en-US" sz="1600" b="1" i="1" dirty="0"/>
              <a:t> </a:t>
            </a:r>
            <a:r>
              <a:rPr lang="en-US" sz="1600" b="1" i="1" dirty="0" err="1"/>
              <a:t>C</a:t>
            </a:r>
            <a:r>
              <a:rPr lang="en-US" sz="1600" b="1" i="1" baseline="-25000" dirty="0" err="1"/>
              <a:t>комп</a:t>
            </a:r>
            <a:r>
              <a:rPr lang="en-US" sz="1600" b="1" i="1" dirty="0"/>
              <a:t> + </a:t>
            </a:r>
            <a:r>
              <a:rPr lang="en-US" sz="1600" b="1" i="1" dirty="0" err="1"/>
              <a:t>C</a:t>
            </a:r>
            <a:r>
              <a:rPr lang="en-US" sz="1600" b="1" i="1" baseline="-25000" dirty="0" err="1"/>
              <a:t>кабеля</a:t>
            </a:r>
            <a:r>
              <a:rPr lang="en-US" sz="1600" b="1" i="1" dirty="0"/>
              <a:t> + </a:t>
            </a:r>
            <a:r>
              <a:rPr lang="en-US" sz="1600" b="1" i="1" dirty="0" err="1"/>
              <a:t>C</a:t>
            </a:r>
            <a:r>
              <a:rPr lang="en-US" sz="1600" b="1" i="1" baseline="-25000" dirty="0" err="1"/>
              <a:t>осциллографа</a:t>
            </a:r>
            <a:r>
              <a:rPr lang="en-US" sz="1600" b="1" i="1" dirty="0"/>
              <a:t> </a:t>
            </a:r>
            <a:r>
              <a:rPr lang="en-US" sz="1600" b="1" i="1" dirty="0" err="1"/>
              <a:t>при</a:t>
            </a:r>
            <a:r>
              <a:rPr lang="en-US" sz="1600" b="1" i="1" dirty="0"/>
              <a:t> </a:t>
            </a:r>
            <a:r>
              <a:rPr lang="en-US" sz="1600" b="1" i="1" dirty="0" err="1"/>
              <a:t>параллельном</a:t>
            </a:r>
            <a:r>
              <a:rPr lang="en-US" sz="1600" b="1" i="1" dirty="0"/>
              <a:t> </a:t>
            </a:r>
            <a:r>
              <a:rPr lang="en-US" sz="1600" b="1" i="1" dirty="0" err="1"/>
              <a:t>подключении</a:t>
            </a:r>
            <a:endParaRPr lang="en-US" sz="1600" b="1" i="1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9462" y="5287011"/>
            <a:ext cx="2028825" cy="60007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1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Компенсация пробников</a:t>
            </a:r>
            <a:endParaRPr lang="en-US" sz="32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10" descr="Fig21.png"/>
          <p:cNvPicPr>
            <a:picLocks noChangeAspect="1"/>
          </p:cNvPicPr>
          <p:nvPr/>
        </p:nvPicPr>
        <p:blipFill>
          <a:blip r:embed="rId3" cstate="screen"/>
          <a:srcRect t="10686"/>
          <a:stretch>
            <a:fillRect/>
          </a:stretch>
        </p:blipFill>
        <p:spPr>
          <a:xfrm>
            <a:off x="619432" y="1246275"/>
            <a:ext cx="3810000" cy="2292679"/>
          </a:xfrm>
          <a:prstGeom prst="rect">
            <a:avLst/>
          </a:prstGeom>
        </p:spPr>
      </p:pic>
      <p:pic>
        <p:nvPicPr>
          <p:cNvPr id="13" name="Picture 12" descr="Fig22.png"/>
          <p:cNvPicPr>
            <a:picLocks noChangeAspect="1"/>
          </p:cNvPicPr>
          <p:nvPr/>
        </p:nvPicPr>
        <p:blipFill>
          <a:blip r:embed="rId4" cstate="screen"/>
          <a:srcRect t="10686"/>
          <a:stretch>
            <a:fillRect/>
          </a:stretch>
        </p:blipFill>
        <p:spPr>
          <a:xfrm>
            <a:off x="4734232" y="1246275"/>
            <a:ext cx="3810000" cy="2292679"/>
          </a:xfrm>
          <a:prstGeom prst="rect">
            <a:avLst/>
          </a:prstGeom>
        </p:spPr>
      </p:pic>
      <p:sp>
        <p:nvSpPr>
          <p:cNvPr id="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2900" y="4419600"/>
            <a:ext cx="8458200" cy="1371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600" b="0" i="0" dirty="0" err="1">
                <a:solidFill>
                  <a:srgbClr val="000000"/>
                </a:solidFill>
                <a:ea typeface="+mn-ea"/>
                <a:cs typeface="+mn-cs"/>
              </a:rPr>
              <a:t>Подключите</a:t>
            </a:r>
            <a:r>
              <a:rPr lang="en-US" sz="16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a typeface="+mn-ea"/>
                <a:cs typeface="+mn-cs"/>
              </a:rPr>
              <a:t>канал</a:t>
            </a:r>
            <a:r>
              <a:rPr lang="en-US" sz="1600" b="0" i="0" dirty="0">
                <a:solidFill>
                  <a:srgbClr val="000000"/>
                </a:solidFill>
                <a:ea typeface="+mn-ea"/>
                <a:cs typeface="+mn-cs"/>
              </a:rPr>
              <a:t> 1 и </a:t>
            </a:r>
            <a:r>
              <a:rPr lang="en-US" sz="1600" b="0" i="0" dirty="0" err="1">
                <a:solidFill>
                  <a:srgbClr val="000000"/>
                </a:solidFill>
                <a:ea typeface="+mn-ea"/>
                <a:cs typeface="+mn-cs"/>
              </a:rPr>
              <a:t>канал</a:t>
            </a:r>
            <a:r>
              <a:rPr lang="en-US" sz="1600" b="0" i="0" dirty="0">
                <a:solidFill>
                  <a:srgbClr val="000000"/>
                </a:solidFill>
                <a:ea typeface="+mn-ea"/>
                <a:cs typeface="+mn-cs"/>
              </a:rPr>
              <a:t> 2 </a:t>
            </a:r>
            <a:r>
              <a:rPr lang="en-US" sz="1600" b="0" i="0" dirty="0" err="1">
                <a:solidFill>
                  <a:srgbClr val="000000"/>
                </a:solidFill>
                <a:ea typeface="+mn-ea"/>
                <a:cs typeface="+mn-cs"/>
              </a:rPr>
              <a:t>пробника</a:t>
            </a:r>
            <a:r>
              <a:rPr lang="en-US" sz="1600" b="0" i="0" dirty="0">
                <a:solidFill>
                  <a:srgbClr val="000000"/>
                </a:solidFill>
                <a:ea typeface="+mn-ea"/>
                <a:cs typeface="+mn-cs"/>
              </a:rPr>
              <a:t> к </a:t>
            </a:r>
            <a:r>
              <a:rPr lang="en-US" sz="1600" b="0" i="0" dirty="0" err="1">
                <a:solidFill>
                  <a:srgbClr val="000000"/>
                </a:solidFill>
                <a:ea typeface="+mn-ea"/>
                <a:cs typeface="+mn-cs"/>
              </a:rPr>
              <a:t>контакту</a:t>
            </a:r>
            <a:r>
              <a:rPr lang="en-US" sz="1600" b="0" i="0" dirty="0">
                <a:solidFill>
                  <a:srgbClr val="000000"/>
                </a:solidFill>
                <a:ea typeface="+mn-ea"/>
                <a:cs typeface="+mn-cs"/>
              </a:rPr>
              <a:t> Probe Comp (</a:t>
            </a:r>
            <a:r>
              <a:rPr lang="en-US" sz="1600" b="0" i="0" dirty="0" err="1">
                <a:solidFill>
                  <a:srgbClr val="000000"/>
                </a:solidFill>
                <a:ea typeface="+mn-ea"/>
                <a:cs typeface="+mn-cs"/>
              </a:rPr>
              <a:t>совпадает</a:t>
            </a:r>
            <a:r>
              <a:rPr lang="en-US" sz="1600" b="0" i="0" dirty="0">
                <a:solidFill>
                  <a:srgbClr val="000000"/>
                </a:solidFill>
                <a:ea typeface="+mn-ea"/>
                <a:cs typeface="+mn-cs"/>
              </a:rPr>
              <a:t> с Demo2).</a:t>
            </a:r>
          </a:p>
          <a:p>
            <a:pPr>
              <a:spcBef>
                <a:spcPts val="0"/>
              </a:spcBef>
            </a:pPr>
            <a:r>
              <a:rPr lang="en-US" sz="1600" b="0" i="0" dirty="0">
                <a:solidFill>
                  <a:srgbClr val="000000"/>
                </a:solidFill>
                <a:ea typeface="+mn-ea"/>
                <a:cs typeface="+mn-cs"/>
              </a:rPr>
              <a:t>С </a:t>
            </a:r>
            <a:r>
              <a:rPr lang="en-US" sz="1600" b="0" i="0" dirty="0" err="1">
                <a:solidFill>
                  <a:srgbClr val="000000"/>
                </a:solidFill>
                <a:ea typeface="+mn-ea"/>
                <a:cs typeface="+mn-cs"/>
              </a:rPr>
              <a:t>помощью</a:t>
            </a:r>
            <a:r>
              <a:rPr lang="en-US" sz="16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a typeface="+mn-ea"/>
                <a:cs typeface="+mn-cs"/>
              </a:rPr>
              <a:t>ручек</a:t>
            </a:r>
            <a:r>
              <a:rPr lang="en-US" sz="1600" b="0" i="0" dirty="0">
                <a:solidFill>
                  <a:srgbClr val="000000"/>
                </a:solidFill>
                <a:ea typeface="+mn-ea"/>
                <a:cs typeface="+mn-cs"/>
              </a:rPr>
              <a:t> "В/</a:t>
            </a:r>
            <a:r>
              <a:rPr lang="en-US" sz="1600" b="0" i="0" dirty="0" err="1">
                <a:solidFill>
                  <a:srgbClr val="000000"/>
                </a:solidFill>
                <a:ea typeface="+mn-ea"/>
                <a:cs typeface="+mn-cs"/>
              </a:rPr>
              <a:t>деление</a:t>
            </a:r>
            <a:r>
              <a:rPr lang="en-US" sz="1600" b="0" i="0" dirty="0">
                <a:solidFill>
                  <a:srgbClr val="000000"/>
                </a:solidFill>
                <a:ea typeface="+mn-ea"/>
                <a:cs typeface="+mn-cs"/>
              </a:rPr>
              <a:t>" и "С/</a:t>
            </a:r>
            <a:r>
              <a:rPr lang="en-US" sz="1600" b="0" i="0" dirty="0" err="1">
                <a:solidFill>
                  <a:srgbClr val="000000"/>
                </a:solidFill>
                <a:ea typeface="+mn-ea"/>
                <a:cs typeface="+mn-cs"/>
              </a:rPr>
              <a:t>деление</a:t>
            </a:r>
            <a:r>
              <a:rPr lang="en-US" sz="1600" b="0" i="0" dirty="0">
                <a:solidFill>
                  <a:srgbClr val="000000"/>
                </a:solidFill>
                <a:ea typeface="+mn-ea"/>
                <a:cs typeface="+mn-cs"/>
              </a:rPr>
              <a:t>" </a:t>
            </a:r>
            <a:r>
              <a:rPr lang="en-US" sz="1600" b="0" i="0" dirty="0" err="1">
                <a:solidFill>
                  <a:srgbClr val="000000"/>
                </a:solidFill>
                <a:ea typeface="+mn-ea"/>
                <a:cs typeface="+mn-cs"/>
              </a:rPr>
              <a:t>настройте</a:t>
            </a:r>
            <a:r>
              <a:rPr lang="en-US" sz="16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a typeface="+mn-ea"/>
                <a:cs typeface="+mn-cs"/>
              </a:rPr>
              <a:t>вывод</a:t>
            </a:r>
            <a:r>
              <a:rPr lang="en-US" sz="16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a typeface="+mn-ea"/>
                <a:cs typeface="+mn-cs"/>
              </a:rPr>
              <a:t>обоих</a:t>
            </a:r>
            <a:r>
              <a:rPr lang="en-US" sz="16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a typeface="+mn-ea"/>
                <a:cs typeface="+mn-cs"/>
              </a:rPr>
              <a:t>сигналов</a:t>
            </a:r>
            <a:r>
              <a:rPr lang="en-US" sz="16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a typeface="+mn-ea"/>
                <a:cs typeface="+mn-cs"/>
              </a:rPr>
              <a:t>на</a:t>
            </a:r>
            <a:r>
              <a:rPr lang="en-US" sz="16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a typeface="+mn-ea"/>
                <a:cs typeface="+mn-cs"/>
              </a:rPr>
              <a:t>экран</a:t>
            </a:r>
            <a:r>
              <a:rPr lang="en-US" sz="1600" b="0" i="0" dirty="0">
                <a:solidFill>
                  <a:srgbClr val="000000"/>
                </a:solidFill>
                <a:ea typeface="+mn-ea"/>
                <a:cs typeface="+mn-cs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1600" b="0" i="0" dirty="0" err="1">
                <a:solidFill>
                  <a:srgbClr val="000000"/>
                </a:solidFill>
                <a:ea typeface="+mn-ea"/>
                <a:cs typeface="+mn-cs"/>
              </a:rPr>
              <a:t>Для</a:t>
            </a:r>
            <a:r>
              <a:rPr lang="en-US" sz="16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a typeface="+mn-ea"/>
                <a:cs typeface="+mn-cs"/>
              </a:rPr>
              <a:t>получения</a:t>
            </a:r>
            <a:r>
              <a:rPr lang="en-US" sz="16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a typeface="+mn-ea"/>
                <a:cs typeface="+mn-cs"/>
              </a:rPr>
              <a:t>ровного</a:t>
            </a:r>
            <a:r>
              <a:rPr lang="en-US" sz="1600" b="0" i="0" dirty="0">
                <a:solidFill>
                  <a:srgbClr val="000000"/>
                </a:solidFill>
                <a:ea typeface="+mn-ea"/>
                <a:cs typeface="+mn-cs"/>
              </a:rPr>
              <a:t> (</a:t>
            </a:r>
            <a:r>
              <a:rPr lang="en-US" sz="1600" b="0" i="0" dirty="0" err="1">
                <a:solidFill>
                  <a:srgbClr val="000000"/>
                </a:solidFill>
                <a:ea typeface="+mn-ea"/>
                <a:cs typeface="+mn-cs"/>
              </a:rPr>
              <a:t>прямоугольного</a:t>
            </a:r>
            <a:r>
              <a:rPr lang="en-US" sz="1600" b="0" i="0" dirty="0">
                <a:solidFill>
                  <a:srgbClr val="000000"/>
                </a:solidFill>
                <a:ea typeface="+mn-ea"/>
                <a:cs typeface="+mn-cs"/>
              </a:rPr>
              <a:t>) </a:t>
            </a:r>
            <a:r>
              <a:rPr lang="en-US" sz="1600" b="0" i="0" dirty="0" err="1">
                <a:solidFill>
                  <a:srgbClr val="000000"/>
                </a:solidFill>
                <a:ea typeface="+mn-ea"/>
                <a:cs typeface="+mn-cs"/>
              </a:rPr>
              <a:t>отклика</a:t>
            </a:r>
            <a:r>
              <a:rPr lang="en-US" sz="16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a typeface="+mn-ea"/>
                <a:cs typeface="+mn-cs"/>
              </a:rPr>
              <a:t>отрегулируйте</a:t>
            </a:r>
            <a:r>
              <a:rPr lang="en-US" sz="16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a typeface="+mn-ea"/>
                <a:cs typeface="+mn-cs"/>
              </a:rPr>
              <a:t>конденсатор</a:t>
            </a:r>
            <a:r>
              <a:rPr lang="en-US" sz="16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a typeface="+mn-ea"/>
                <a:cs typeface="+mn-cs"/>
              </a:rPr>
              <a:t>переменной</a:t>
            </a:r>
            <a:r>
              <a:rPr lang="en-US" sz="16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a typeface="+mn-ea"/>
                <a:cs typeface="+mn-cs"/>
              </a:rPr>
              <a:t>емкости</a:t>
            </a:r>
            <a:r>
              <a:rPr lang="en-US" sz="16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a typeface="+mn-ea"/>
                <a:cs typeface="+mn-cs"/>
              </a:rPr>
              <a:t>для</a:t>
            </a:r>
            <a:r>
              <a:rPr lang="en-US" sz="16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a typeface="+mn-ea"/>
                <a:cs typeface="+mn-cs"/>
              </a:rPr>
              <a:t>компенсации</a:t>
            </a:r>
            <a:r>
              <a:rPr lang="en-US" sz="16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a typeface="+mn-ea"/>
                <a:cs typeface="+mn-cs"/>
              </a:rPr>
              <a:t>пробника</a:t>
            </a:r>
            <a:r>
              <a:rPr lang="en-US" sz="1600" b="0" i="0" dirty="0">
                <a:solidFill>
                  <a:srgbClr val="000000"/>
                </a:solidFill>
                <a:ea typeface="+mn-ea"/>
                <a:cs typeface="+mn-cs"/>
              </a:rPr>
              <a:t>	</a:t>
            </a:r>
            <a:r>
              <a:rPr lang="en-US" sz="1600" b="0" i="0" dirty="0" smtClean="0">
                <a:solidFill>
                  <a:srgbClr val="000000"/>
                </a:solidFill>
                <a:ea typeface="+mn-ea"/>
                <a:cs typeface="+mn-cs"/>
              </a:rPr>
              <a:t>(</a:t>
            </a:r>
            <a:r>
              <a:rPr lang="en-US" sz="1600" b="1" i="1" dirty="0" err="1">
                <a:solidFill>
                  <a:srgbClr val="000000"/>
                </a:solidFill>
                <a:ea typeface="+mn-ea"/>
                <a:cs typeface="+mn-cs"/>
              </a:rPr>
              <a:t>C</a:t>
            </a:r>
            <a:r>
              <a:rPr lang="en-US" sz="1600" b="1" i="1" baseline="-25000" dirty="0" err="1">
                <a:solidFill>
                  <a:srgbClr val="000000"/>
                </a:solidFill>
                <a:ea typeface="+mn-ea"/>
                <a:cs typeface="+mn-cs"/>
              </a:rPr>
              <a:t>комп</a:t>
            </a:r>
            <a:r>
              <a:rPr lang="en-US" sz="1600" b="0" i="0" dirty="0">
                <a:solidFill>
                  <a:srgbClr val="000000"/>
                </a:solidFill>
                <a:ea typeface="+mn-ea"/>
                <a:cs typeface="+mn-cs"/>
              </a:rPr>
              <a:t>) </a:t>
            </a:r>
            <a:r>
              <a:rPr lang="en-US" sz="1600" b="0" i="0" dirty="0" err="1">
                <a:solidFill>
                  <a:srgbClr val="000000"/>
                </a:solidFill>
                <a:ea typeface="+mn-ea"/>
                <a:cs typeface="+mn-cs"/>
              </a:rPr>
              <a:t>на</a:t>
            </a:r>
            <a:r>
              <a:rPr lang="en-US" sz="16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a typeface="+mn-ea"/>
                <a:cs typeface="+mn-cs"/>
              </a:rPr>
              <a:t>обоих</a:t>
            </a:r>
            <a:r>
              <a:rPr lang="en-US" sz="16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a typeface="+mn-ea"/>
                <a:cs typeface="+mn-cs"/>
              </a:rPr>
              <a:t>пробниках</a:t>
            </a:r>
            <a:r>
              <a:rPr lang="en-US" sz="1600" b="0" i="0" dirty="0">
                <a:solidFill>
                  <a:srgbClr val="000000"/>
                </a:solidFill>
                <a:ea typeface="+mn-ea"/>
                <a:cs typeface="+mn-cs"/>
              </a:rPr>
              <a:t> с </a:t>
            </a:r>
            <a:r>
              <a:rPr lang="en-US" sz="1600" b="0" i="0" dirty="0" err="1">
                <a:solidFill>
                  <a:srgbClr val="000000"/>
                </a:solidFill>
                <a:ea typeface="+mn-ea"/>
                <a:cs typeface="+mn-cs"/>
              </a:rPr>
              <a:t>помощью</a:t>
            </a:r>
            <a:r>
              <a:rPr lang="en-US" sz="16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a typeface="+mn-ea"/>
                <a:cs typeface="+mn-cs"/>
              </a:rPr>
              <a:t>небольшой</a:t>
            </a:r>
            <a:r>
              <a:rPr lang="en-US" sz="16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a typeface="+mn-ea"/>
                <a:cs typeface="+mn-cs"/>
              </a:rPr>
              <a:t>отвертки</a:t>
            </a:r>
            <a:r>
              <a:rPr lang="en-US" sz="1600" b="0" i="0" dirty="0">
                <a:solidFill>
                  <a:srgbClr val="000000"/>
                </a:solidFill>
                <a:ea typeface="+mn-ea"/>
                <a:cs typeface="+mn-cs"/>
              </a:rPr>
              <a:t> с </a:t>
            </a:r>
            <a:r>
              <a:rPr lang="en-US" sz="1600" b="0" i="0" dirty="0" err="1">
                <a:solidFill>
                  <a:srgbClr val="000000"/>
                </a:solidFill>
                <a:ea typeface="+mn-ea"/>
                <a:cs typeface="+mn-cs"/>
              </a:rPr>
              <a:t>плоским</a:t>
            </a:r>
            <a:r>
              <a:rPr lang="en-US" sz="16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a typeface="+mn-ea"/>
                <a:cs typeface="+mn-cs"/>
              </a:rPr>
              <a:t>жалом</a:t>
            </a:r>
            <a:r>
              <a:rPr lang="en-US" sz="1600" b="0" i="0" dirty="0">
                <a:solidFill>
                  <a:srgbClr val="000000"/>
                </a:solidFill>
                <a:ea typeface="+mn-ea"/>
                <a:cs typeface="+mn-cs"/>
              </a:rPr>
              <a:t>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3677229"/>
            <a:ext cx="2501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1400" b="1" i="0" dirty="0" err="1">
                <a:latin typeface="Arial"/>
                <a:ea typeface="+mn-ea"/>
                <a:cs typeface="+mn-cs"/>
              </a:rPr>
              <a:t>Правильная</a:t>
            </a:r>
            <a:r>
              <a:rPr lang="en-US" sz="1400" b="1" i="0" dirty="0">
                <a:latin typeface="Arial"/>
                <a:ea typeface="+mn-ea"/>
                <a:cs typeface="+mn-cs"/>
              </a:rPr>
              <a:t> </a:t>
            </a:r>
            <a:r>
              <a:rPr lang="en-US" sz="1400" b="1" i="0" dirty="0" err="1">
                <a:latin typeface="Arial"/>
                <a:ea typeface="+mn-ea"/>
                <a:cs typeface="+mn-cs"/>
              </a:rPr>
              <a:t>компенсация</a:t>
            </a:r>
            <a:endParaRPr lang="en-US" sz="1400" b="1" i="0" dirty="0">
              <a:latin typeface="Arial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29432" y="3655757"/>
            <a:ext cx="4552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1400" b="1" i="0" dirty="0" err="1">
                <a:latin typeface="Arial"/>
                <a:ea typeface="+mn-ea"/>
                <a:cs typeface="+mn-cs"/>
              </a:rPr>
              <a:t>Канал</a:t>
            </a:r>
            <a:r>
              <a:rPr lang="en-US" sz="1400" b="1" i="0" dirty="0">
                <a:latin typeface="Arial"/>
                <a:ea typeface="+mn-ea"/>
                <a:cs typeface="+mn-cs"/>
              </a:rPr>
              <a:t> 1 (</a:t>
            </a:r>
            <a:r>
              <a:rPr lang="en-US" sz="1400" b="1" i="0" dirty="0" err="1">
                <a:latin typeface="Arial"/>
                <a:ea typeface="+mn-ea"/>
                <a:cs typeface="+mn-cs"/>
              </a:rPr>
              <a:t>желтый</a:t>
            </a:r>
            <a:r>
              <a:rPr lang="en-US" sz="1400" b="1" i="0" dirty="0">
                <a:latin typeface="Arial"/>
                <a:ea typeface="+mn-ea"/>
                <a:cs typeface="+mn-cs"/>
              </a:rPr>
              <a:t>) = </a:t>
            </a:r>
            <a:r>
              <a:rPr lang="en-US" sz="1400" b="1" i="0" dirty="0" err="1">
                <a:latin typeface="Arial"/>
                <a:ea typeface="+mn-ea"/>
                <a:cs typeface="+mn-cs"/>
              </a:rPr>
              <a:t>чрезмерная</a:t>
            </a:r>
            <a:r>
              <a:rPr lang="en-US" sz="1400" b="1" i="0" dirty="0">
                <a:latin typeface="Arial"/>
                <a:ea typeface="+mn-ea"/>
                <a:cs typeface="+mn-cs"/>
              </a:rPr>
              <a:t> </a:t>
            </a:r>
            <a:r>
              <a:rPr lang="en-US" sz="1400" b="1" i="0" dirty="0" err="1">
                <a:latin typeface="Arial"/>
                <a:ea typeface="+mn-ea"/>
                <a:cs typeface="+mn-cs"/>
              </a:rPr>
              <a:t>компенсация</a:t>
            </a:r>
            <a:endParaRPr lang="en-US" sz="1400" b="1" i="0" dirty="0">
              <a:latin typeface="Arial"/>
              <a:ea typeface="+mn-ea"/>
              <a:cs typeface="+mn-cs"/>
            </a:endParaRPr>
          </a:p>
          <a:p>
            <a:pPr algn="l">
              <a:buNone/>
            </a:pPr>
            <a:r>
              <a:rPr lang="en-US" sz="1400" b="1" i="0" dirty="0" err="1">
                <a:latin typeface="Arial"/>
                <a:ea typeface="+mn-ea"/>
                <a:cs typeface="+mn-cs"/>
              </a:rPr>
              <a:t>Канал</a:t>
            </a:r>
            <a:r>
              <a:rPr lang="en-US" sz="1400" b="1" i="0" dirty="0">
                <a:latin typeface="Arial"/>
                <a:ea typeface="+mn-ea"/>
                <a:cs typeface="+mn-cs"/>
              </a:rPr>
              <a:t> 2 (</a:t>
            </a:r>
            <a:r>
              <a:rPr lang="en-US" sz="1400" b="1" i="0" dirty="0" err="1">
                <a:latin typeface="Arial"/>
                <a:ea typeface="+mn-ea"/>
                <a:cs typeface="+mn-cs"/>
              </a:rPr>
              <a:t>зеленый</a:t>
            </a:r>
            <a:r>
              <a:rPr lang="en-US" sz="1400" b="1" i="0" dirty="0">
                <a:latin typeface="Arial"/>
                <a:ea typeface="+mn-ea"/>
                <a:cs typeface="+mn-cs"/>
              </a:rPr>
              <a:t>) = </a:t>
            </a:r>
            <a:r>
              <a:rPr lang="en-US" sz="1400" b="1" i="0" dirty="0" err="1">
                <a:latin typeface="Arial"/>
                <a:ea typeface="+mn-ea"/>
                <a:cs typeface="+mn-cs"/>
              </a:rPr>
              <a:t>недостаточная</a:t>
            </a:r>
            <a:r>
              <a:rPr lang="en-US" sz="1400" b="1" i="0" dirty="0">
                <a:latin typeface="Arial"/>
                <a:ea typeface="+mn-ea"/>
                <a:cs typeface="+mn-cs"/>
              </a:rPr>
              <a:t> </a:t>
            </a:r>
            <a:r>
              <a:rPr lang="en-US" sz="1400" b="1" i="0" dirty="0" err="1">
                <a:latin typeface="Arial"/>
                <a:ea typeface="+mn-ea"/>
                <a:cs typeface="+mn-cs"/>
              </a:rPr>
              <a:t>компенсация</a:t>
            </a:r>
            <a:endParaRPr lang="en-US" sz="1400" b="1" i="0" dirty="0">
              <a:latin typeface="Arial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83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Нагрузка пробника</a:t>
            </a:r>
            <a:endParaRPr lang="en-US" sz="3200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458200" cy="1600200"/>
          </a:xfrm>
        </p:spPr>
        <p:txBody>
          <a:bodyPr/>
          <a:lstStyle/>
          <a:p>
            <a:pPr marL="228600" indent="-228600" algn="l">
              <a:spcBef>
                <a:spcPts val="0"/>
              </a:spcBef>
              <a:spcAft>
                <a:spcPts val="1080"/>
              </a:spcAft>
              <a:buClr>
                <a:srgbClr val="0099CC"/>
              </a:buClr>
              <a:buFont typeface="Wingdings"/>
              <a:buChar char="§"/>
            </a:pPr>
            <a:r>
              <a:rPr lang="en-US" sz="18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Модель</a:t>
            </a:r>
            <a:r>
              <a:rPr lang="en-US" sz="18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пробника</a:t>
            </a:r>
            <a:r>
              <a:rPr lang="en-US" sz="18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8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входа</a:t>
            </a:r>
            <a:r>
              <a:rPr lang="en-US" sz="18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8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можно</a:t>
            </a:r>
            <a:r>
              <a:rPr lang="en-US" sz="18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упростить</a:t>
            </a:r>
            <a:r>
              <a:rPr lang="en-US" sz="18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8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оставив</a:t>
            </a:r>
            <a:r>
              <a:rPr lang="en-US" sz="18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лишь</a:t>
            </a:r>
            <a:r>
              <a:rPr lang="en-US" sz="18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резистор</a:t>
            </a:r>
            <a:r>
              <a:rPr lang="en-US" sz="18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8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конденсатор</a:t>
            </a:r>
            <a:r>
              <a:rPr lang="en-US" sz="18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marL="228600" indent="-228600" algn="l">
              <a:spcBef>
                <a:spcPts val="0"/>
              </a:spcBef>
              <a:spcAft>
                <a:spcPts val="1080"/>
              </a:spcAft>
              <a:buClr>
                <a:srgbClr val="0099CC"/>
              </a:buClr>
              <a:buFont typeface="Wingdings"/>
              <a:buChar char="§"/>
            </a:pPr>
            <a:endParaRPr lang="en-US" sz="1800" dirty="0" smtClean="0"/>
          </a:p>
          <a:p>
            <a:pPr marL="228600" indent="-228600" algn="l">
              <a:spcBef>
                <a:spcPts val="0"/>
              </a:spcBef>
              <a:spcAft>
                <a:spcPts val="1080"/>
              </a:spcAft>
              <a:buClr>
                <a:srgbClr val="0099CC"/>
              </a:buClr>
              <a:buFont typeface="Wingdings"/>
              <a:buChar char="§"/>
            </a:pPr>
            <a:endParaRPr lang="en-US" sz="1800" dirty="0" smtClean="0"/>
          </a:p>
          <a:p>
            <a:pPr marL="228600" indent="-228600" algn="l">
              <a:spcBef>
                <a:spcPts val="0"/>
              </a:spcBef>
              <a:spcAft>
                <a:spcPts val="1080"/>
              </a:spcAft>
              <a:buClr>
                <a:srgbClr val="0099CC"/>
              </a:buClr>
              <a:buFont typeface="Wingdings"/>
              <a:buChar char="§"/>
            </a:pPr>
            <a:endParaRPr lang="en-US" sz="1800" dirty="0" smtClean="0"/>
          </a:p>
          <a:p>
            <a:pPr marL="228600" indent="-228600" algn="l">
              <a:spcBef>
                <a:spcPts val="0"/>
              </a:spcBef>
              <a:spcAft>
                <a:spcPts val="1080"/>
              </a:spcAft>
              <a:buClr>
                <a:srgbClr val="0099CC"/>
              </a:buClr>
              <a:buFont typeface="Wingdings"/>
              <a:buChar char="§"/>
            </a:pPr>
            <a:endParaRPr lang="en-US" sz="1800" dirty="0" smtClean="0"/>
          </a:p>
          <a:p>
            <a:pPr marL="228600" indent="-228600" algn="l">
              <a:spcBef>
                <a:spcPts val="0"/>
              </a:spcBef>
              <a:spcAft>
                <a:spcPts val="1080"/>
              </a:spcAft>
              <a:buClr>
                <a:srgbClr val="0099CC"/>
              </a:buClr>
              <a:buFont typeface="Wingdings"/>
              <a:buChar char="§"/>
            </a:pPr>
            <a:endParaRPr lang="en-US" sz="1800" dirty="0" smtClean="0"/>
          </a:p>
          <a:p>
            <a:pPr marL="228600" indent="-228600" algn="l">
              <a:spcBef>
                <a:spcPts val="0"/>
              </a:spcBef>
              <a:spcAft>
                <a:spcPts val="1080"/>
              </a:spcAft>
              <a:buClr>
                <a:srgbClr val="0099CC"/>
              </a:buClr>
              <a:buFont typeface="Wingdings"/>
              <a:buChar char="§"/>
            </a:pPr>
            <a:r>
              <a:rPr lang="en-US" sz="18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Любой</a:t>
            </a:r>
            <a:r>
              <a:rPr lang="en-US" sz="18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прибор</a:t>
            </a:r>
            <a:r>
              <a:rPr lang="en-US" sz="18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8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</a:t>
            </a:r>
            <a:r>
              <a:rPr lang="en-US" sz="18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только</a:t>
            </a:r>
            <a:r>
              <a:rPr lang="en-US" sz="18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осциллографы</a:t>
            </a:r>
            <a:r>
              <a:rPr lang="en-US" sz="18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), </a:t>
            </a:r>
            <a:r>
              <a:rPr lang="en-US" sz="18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подключенный</a:t>
            </a:r>
            <a:r>
              <a:rPr lang="en-US" sz="18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к </a:t>
            </a:r>
            <a:r>
              <a:rPr lang="en-US" sz="18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тестируемой</a:t>
            </a:r>
            <a:r>
              <a:rPr lang="en-US" sz="18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цепи</a:t>
            </a:r>
            <a:r>
              <a:rPr lang="en-US" sz="18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8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становится</a:t>
            </a:r>
            <a:r>
              <a:rPr lang="en-US" sz="18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ее</a:t>
            </a:r>
            <a:r>
              <a:rPr lang="en-US" sz="18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частью</a:t>
            </a:r>
            <a:r>
              <a:rPr lang="en-US" sz="18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8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оказывает</a:t>
            </a:r>
            <a:r>
              <a:rPr lang="en-US" sz="18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влияние</a:t>
            </a:r>
            <a:r>
              <a:rPr lang="en-US" sz="18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8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результаты</a:t>
            </a:r>
            <a:r>
              <a:rPr lang="en-US" sz="18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измерений</a:t>
            </a:r>
            <a:r>
              <a:rPr lang="en-US" sz="18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особенно</a:t>
            </a:r>
            <a:r>
              <a:rPr lang="en-US" sz="18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</a:t>
            </a:r>
            <a:r>
              <a:rPr lang="en-US" sz="18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высоких</a:t>
            </a:r>
            <a:r>
              <a:rPr lang="en-US" sz="18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частотах</a:t>
            </a:r>
            <a:r>
              <a:rPr lang="en-US" sz="18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marL="228600" indent="-228600" algn="l">
              <a:spcBef>
                <a:spcPts val="0"/>
              </a:spcBef>
              <a:spcAft>
                <a:spcPts val="1080"/>
              </a:spcAft>
              <a:buClr>
                <a:srgbClr val="0099CC"/>
              </a:buClr>
              <a:buFont typeface="Wingdings"/>
              <a:buChar char="§"/>
            </a:pPr>
            <a:r>
              <a:rPr lang="en-US" sz="18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"</a:t>
            </a:r>
            <a:r>
              <a:rPr lang="en-US" sz="18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Нагрузка</a:t>
            </a:r>
            <a:r>
              <a:rPr lang="en-US" sz="18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" </a:t>
            </a:r>
            <a:r>
              <a:rPr lang="en-US" sz="18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подразумевает</a:t>
            </a:r>
            <a:r>
              <a:rPr lang="en-US" sz="18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негативное</a:t>
            </a:r>
            <a:r>
              <a:rPr lang="en-US" sz="18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влияние</a:t>
            </a:r>
            <a:r>
              <a:rPr lang="en-US" sz="18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осциллографа</a:t>
            </a:r>
            <a:r>
              <a:rPr lang="en-US" sz="18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8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пробника</a:t>
            </a:r>
            <a:r>
              <a:rPr lang="en-US" sz="18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8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производительность</a:t>
            </a:r>
            <a:r>
              <a:rPr lang="en-US" sz="18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цепи</a:t>
            </a:r>
            <a:r>
              <a:rPr lang="en-US" sz="18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" name="Picture 15" descr="Fig2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971800" y="1524000"/>
            <a:ext cx="2369746" cy="175183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48200" y="1905000"/>
            <a:ext cx="65755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1600" b="1" i="0">
                <a:latin typeface="Arial"/>
                <a:ea typeface="+mn-ea"/>
                <a:cs typeface="+mn-cs"/>
              </a:rPr>
              <a:t>C</a:t>
            </a:r>
            <a:r>
              <a:rPr lang="en-US" sz="1600" b="1" i="0" baseline="-25000">
                <a:latin typeface="Arial"/>
                <a:ea typeface="+mn-ea"/>
                <a:cs typeface="+mn-cs"/>
              </a:rPr>
              <a:t>нагр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95600" y="3200400"/>
            <a:ext cx="3119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1600" b="1" i="0">
                <a:latin typeface="Arial"/>
                <a:ea typeface="+mn-ea"/>
                <a:cs typeface="+mn-cs"/>
              </a:rPr>
              <a:t>Модель нагрузки пробника и осциллографа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43200" y="2057400"/>
            <a:ext cx="88582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600" b="1" i="0">
                <a:latin typeface="Arial"/>
                <a:ea typeface="+mn-ea"/>
                <a:cs typeface="+mn-cs"/>
              </a:rPr>
              <a:t>    R</a:t>
            </a:r>
            <a:r>
              <a:rPr lang="en-US" sz="1600" b="1" i="0" baseline="-25000">
                <a:latin typeface="Arial"/>
                <a:ea typeface="+mn-ea"/>
                <a:cs typeface="+mn-cs"/>
              </a:rPr>
              <a:t>нагр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66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Задание</a:t>
            </a:r>
            <a:endParaRPr lang="en-US" sz="3200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52677" y="3429000"/>
            <a:ext cx="8571324" cy="1905000"/>
          </a:xfrm>
        </p:spPr>
        <p:txBody>
          <a:bodyPr/>
          <a:lstStyle/>
          <a:p>
            <a:pPr marL="347472" indent="-347472">
              <a:spcBef>
                <a:spcPts val="0"/>
              </a:spcBef>
              <a:spcAft>
                <a:spcPts val="1080"/>
              </a:spcAft>
              <a:buFont typeface="Arial"/>
              <a:buAutoNum type="arabicPeriod"/>
            </a:pPr>
            <a:r>
              <a:rPr lang="en-US" sz="1800" dirty="0" err="1">
                <a:solidFill>
                  <a:srgbClr val="000000"/>
                </a:solidFill>
                <a:latin typeface="Arial"/>
              </a:rPr>
              <a:t>Если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sz="1800" b="1" i="1" baseline="-25000" dirty="0" err="1">
                <a:solidFill>
                  <a:srgbClr val="000000"/>
                </a:solidFill>
                <a:latin typeface="Arial"/>
              </a:rPr>
              <a:t>осциллографа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= 15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пФ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800" b="1" i="1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sz="1800" b="1" i="1" baseline="-25000" dirty="0" err="1">
                <a:solidFill>
                  <a:srgbClr val="000000"/>
                </a:solidFill>
                <a:latin typeface="Arial"/>
              </a:rPr>
              <a:t>кабеля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= 100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пФ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и </a:t>
            </a:r>
            <a:r>
              <a:rPr lang="en-US" sz="1800" b="1" i="1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sz="1800" b="1" i="1" baseline="-25000" dirty="0" err="1">
                <a:solidFill>
                  <a:srgbClr val="000000"/>
                </a:solidFill>
                <a:latin typeface="Arial"/>
              </a:rPr>
              <a:t>наконечника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= 15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пФ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вычислите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sz="1800" b="1" i="1" baseline="-25000" dirty="0" err="1">
                <a:solidFill>
                  <a:srgbClr val="000000"/>
                </a:solidFill>
                <a:latin typeface="Arial"/>
              </a:rPr>
              <a:t>комп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при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правильной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настройке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.     </a:t>
            </a:r>
            <a:r>
              <a:rPr lang="en-US" sz="1800" b="1" i="1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sz="1800" b="1" i="1" baseline="-25000" dirty="0" err="1">
                <a:solidFill>
                  <a:srgbClr val="000000"/>
                </a:solidFill>
                <a:latin typeface="Arial"/>
              </a:rPr>
              <a:t>комп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= ______</a:t>
            </a:r>
          </a:p>
          <a:p>
            <a:pPr marL="347472" indent="-347472">
              <a:spcBef>
                <a:spcPts val="0"/>
              </a:spcBef>
              <a:spcAft>
                <a:spcPts val="1080"/>
              </a:spcAft>
              <a:buFont typeface="Arial"/>
              <a:buAutoNum type="arabicPeriod"/>
            </a:pPr>
            <a:r>
              <a:rPr lang="en-US" sz="1800" dirty="0" err="1">
                <a:solidFill>
                  <a:srgbClr val="000000"/>
                </a:solidFill>
                <a:latin typeface="Arial"/>
              </a:rPr>
              <a:t>Используя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вычисленное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значение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sz="1800" b="1" i="1" baseline="-25000" dirty="0" err="1">
                <a:solidFill>
                  <a:srgbClr val="000000"/>
                </a:solidFill>
                <a:latin typeface="Arial"/>
              </a:rPr>
              <a:t>комп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определите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sz="1800" b="1" i="1" baseline="-25000" dirty="0" err="1">
                <a:solidFill>
                  <a:srgbClr val="000000"/>
                </a:solidFill>
                <a:latin typeface="Arial"/>
              </a:rPr>
              <a:t>нагр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.    </a:t>
            </a:r>
            <a:r>
              <a:rPr lang="en-US" sz="1800" b="1" i="1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sz="1800" b="1" i="1" baseline="-25000" dirty="0" err="1">
                <a:solidFill>
                  <a:srgbClr val="000000"/>
                </a:solidFill>
                <a:latin typeface="Arial"/>
              </a:rPr>
              <a:t>нагр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= ______</a:t>
            </a:r>
          </a:p>
          <a:p>
            <a:pPr marL="347472" indent="-347472">
              <a:spcBef>
                <a:spcPts val="0"/>
              </a:spcBef>
              <a:spcAft>
                <a:spcPts val="1080"/>
              </a:spcAft>
              <a:buFont typeface="Arial"/>
              <a:buAutoNum type="arabicPeriod"/>
            </a:pPr>
            <a:r>
              <a:rPr lang="en-US" sz="1800" dirty="0" err="1">
                <a:solidFill>
                  <a:srgbClr val="000000"/>
                </a:solidFill>
                <a:latin typeface="Arial"/>
              </a:rPr>
              <a:t>Используя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полученное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значение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sz="1800" b="1" i="1" baseline="-25000" dirty="0" err="1">
                <a:solidFill>
                  <a:srgbClr val="000000"/>
                </a:solidFill>
                <a:latin typeface="Arial"/>
              </a:rPr>
              <a:t>нагр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вычислите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емкостное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сопротивление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sz="1800" b="1" i="1" baseline="-25000" dirty="0" err="1">
                <a:solidFill>
                  <a:srgbClr val="000000"/>
                </a:solidFill>
                <a:latin typeface="Arial"/>
              </a:rPr>
              <a:t>нагр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при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500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МГц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.     </a:t>
            </a:r>
            <a:r>
              <a:rPr lang="en-US" sz="1800" b="1" i="1" dirty="0">
                <a:solidFill>
                  <a:srgbClr val="000000"/>
                </a:solidFill>
                <a:latin typeface="Arial"/>
              </a:rPr>
              <a:t>X</a:t>
            </a:r>
            <a:r>
              <a:rPr lang="en-US" sz="1800" b="1" i="1" baseline="-25000" dirty="0">
                <a:solidFill>
                  <a:srgbClr val="000000"/>
                </a:solidFill>
                <a:latin typeface="Arial"/>
              </a:rPr>
              <a:t>C-</a:t>
            </a:r>
            <a:r>
              <a:rPr lang="en-US" sz="1800" b="1" i="1" baseline="-25000" dirty="0" err="1">
                <a:solidFill>
                  <a:srgbClr val="000000"/>
                </a:solidFill>
                <a:latin typeface="Arial"/>
              </a:rPr>
              <a:t>нагр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= ______</a:t>
            </a:r>
          </a:p>
        </p:txBody>
      </p:sp>
      <p:pic>
        <p:nvPicPr>
          <p:cNvPr id="10" name="Picture 9" descr="Fig2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96000" y="1332833"/>
            <a:ext cx="1783881" cy="13187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84052" y="1630671"/>
            <a:ext cx="99165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 </a:t>
            </a:r>
            <a:r>
              <a:rPr lang="en-US" sz="1400" baseline="-25000" dirty="0" err="1">
                <a:solidFill>
                  <a:srgbClr val="FF0000"/>
                </a:solidFill>
              </a:rPr>
              <a:t>нагр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= </a:t>
            </a:r>
            <a:r>
              <a:rPr lang="en-US" sz="14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9342" y="1152691"/>
            <a:ext cx="4358997" cy="167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 bwMode="auto">
          <a:xfrm>
            <a:off x="4927543" y="1448304"/>
            <a:ext cx="968279" cy="968666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10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45373" y="609600"/>
            <a:ext cx="8239760" cy="514350"/>
          </a:xfrm>
        </p:spPr>
        <p:txBody>
          <a:bodyPr/>
          <a:lstStyle/>
          <a:p>
            <a:r>
              <a:rPr lang="ru-RU" dirty="0"/>
              <a:t>Использование лабораторного руководства по осциллографам и учебного пособия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334000" y="50292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b="1" dirty="0" err="1"/>
              <a:t>Лабораторное</a:t>
            </a:r>
            <a:r>
              <a:rPr lang="en-US" sz="1400" b="1" dirty="0"/>
              <a:t> </a:t>
            </a:r>
            <a:r>
              <a:rPr lang="en-US" sz="1400" b="1" dirty="0" err="1"/>
              <a:t>руководство</a:t>
            </a:r>
            <a:r>
              <a:rPr lang="en-US" sz="1400" b="1" dirty="0"/>
              <a:t> </a:t>
            </a:r>
            <a:r>
              <a:rPr lang="en-US" sz="1400" b="1" dirty="0" err="1"/>
              <a:t>по</a:t>
            </a:r>
            <a:r>
              <a:rPr lang="en-US" sz="1400" b="1" dirty="0"/>
              <a:t> </a:t>
            </a:r>
            <a:r>
              <a:rPr lang="en-US" sz="1400" b="1" dirty="0" err="1"/>
              <a:t>осциллографам</a:t>
            </a:r>
            <a:r>
              <a:rPr lang="en-US" sz="1400" b="1" dirty="0"/>
              <a:t> и </a:t>
            </a:r>
            <a:r>
              <a:rPr lang="en-US" sz="1400" b="1" dirty="0" err="1"/>
              <a:t>учебное</a:t>
            </a:r>
            <a:r>
              <a:rPr lang="en-US" sz="1400" b="1" dirty="0"/>
              <a:t> </a:t>
            </a:r>
            <a:r>
              <a:rPr lang="en-US" sz="1400" b="1" dirty="0" err="1"/>
              <a:t>пособие</a:t>
            </a:r>
            <a:endParaRPr lang="en-US" sz="1400" b="1" dirty="0"/>
          </a:p>
          <a:p>
            <a:pPr algn="ctr">
              <a:buNone/>
            </a:pPr>
            <a:r>
              <a:rPr lang="en-US" sz="1400" b="1" dirty="0" err="1"/>
              <a:t>Загрузите</a:t>
            </a:r>
            <a:r>
              <a:rPr lang="en-US" sz="1400" b="1" dirty="0"/>
              <a:t> с </a:t>
            </a:r>
            <a:r>
              <a:rPr lang="en-US" sz="1400" b="1" dirty="0" smtClean="0"/>
              <a:t>www.Keysight.com/find/EDK</a:t>
            </a:r>
            <a:endParaRPr lang="en-US" sz="1400" b="1" dirty="0"/>
          </a:p>
        </p:txBody>
      </p:sp>
      <p:pic>
        <p:nvPicPr>
          <p:cNvPr id="7" name="Picture 6" descr="Fig0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863315" y="1525302"/>
            <a:ext cx="2598969" cy="338707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innerShdw blurRad="63500" dist="50800" dir="18900000">
              <a:prstClr val="black">
                <a:alpha val="0"/>
              </a:prstClr>
            </a:innerShdw>
          </a:effectLst>
          <a:scene3d>
            <a:camera prst="orthographicFront"/>
            <a:lightRig rig="threePt" dir="t"/>
          </a:scene3d>
          <a:sp3d>
            <a:bevelT w="63500" prst="coolSlant"/>
            <a:bevelB w="165100" prst="coolSlant"/>
          </a:sp3d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59191" y="1295400"/>
            <a:ext cx="4800600" cy="47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7375" indent="-169863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155575" algn="l" defTabSz="893763" rtl="0" eaLnBrk="1" latinLnBrk="0" hangingPunct="1">
              <a:spcBef>
                <a:spcPts val="600"/>
              </a:spcBef>
              <a:buClr>
                <a:srgbClr val="9C9C9C"/>
              </a:buClr>
              <a:buFont typeface="Arial" panose="020B0604020202020204" pitchFamily="34" charset="0"/>
              <a:buChar char="-"/>
              <a:defRPr sz="1800" kern="1200">
                <a:solidFill>
                  <a:srgbClr val="9C9C9C"/>
                </a:solidFill>
                <a:latin typeface="+mn-lt"/>
                <a:ea typeface="+mn-ea"/>
                <a:cs typeface="+mn-cs"/>
              </a:defRPr>
            </a:lvl3pPr>
            <a:lvl4pPr marL="1177925" indent="-161925" algn="l" defTabSz="914400" rtl="0" eaLnBrk="1" latinLnBrk="0" hangingPunct="1"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171450" algn="l" defTabSz="914400" rtl="0" eaLnBrk="1" latinLnBrk="0" hangingPunct="1">
              <a:spcBef>
                <a:spcPts val="300"/>
              </a:spcBef>
              <a:buFont typeface="Arial" pitchFamily="34" charset="0"/>
              <a:buChar char="-"/>
              <a:defRPr sz="1800" kern="1200">
                <a:solidFill>
                  <a:srgbClr val="9C9C9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en-US" sz="1600" b="1" i="1" u="sng" dirty="0" err="1" smtClean="0">
                <a:solidFill>
                  <a:srgbClr val="000000"/>
                </a:solidFill>
                <a:latin typeface="Arial"/>
              </a:rPr>
              <a:t>Домашнее</a:t>
            </a:r>
            <a:r>
              <a:rPr lang="en-US" sz="1600" b="1" i="1" u="sng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i="1" u="sng" dirty="0" err="1" smtClean="0">
                <a:solidFill>
                  <a:srgbClr val="000000"/>
                </a:solidFill>
                <a:latin typeface="Arial"/>
              </a:rPr>
              <a:t>задание</a:t>
            </a:r>
            <a:r>
              <a:rPr lang="en-US" sz="1600" b="1" i="1" dirty="0" smtClean="0">
                <a:solidFill>
                  <a:srgbClr val="000000"/>
                </a:solidFill>
                <a:latin typeface="Arial"/>
              </a:rPr>
              <a:t> — </a:t>
            </a:r>
            <a:r>
              <a:rPr lang="en-US" sz="1600" i="1" dirty="0" err="1" smtClean="0">
                <a:solidFill>
                  <a:srgbClr val="000000"/>
                </a:solidFill>
                <a:latin typeface="Arial"/>
              </a:rPr>
              <a:t>прочтите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Arial"/>
              </a:rPr>
              <a:t>следующие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Arial"/>
              </a:rPr>
              <a:t>разделы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Arial"/>
              </a:rPr>
              <a:t>перед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</a:rPr>
              <a:t> 1 </a:t>
            </a:r>
            <a:r>
              <a:rPr lang="en-US" sz="1600" i="1" dirty="0" err="1" smtClean="0">
                <a:solidFill>
                  <a:srgbClr val="000000"/>
                </a:solidFill>
                <a:latin typeface="Arial"/>
              </a:rPr>
              <a:t>лабораторной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Arial"/>
              </a:rPr>
              <a:t>работой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</a:rPr>
              <a:t> с </a:t>
            </a:r>
            <a:r>
              <a:rPr lang="en-US" sz="1600" i="1" dirty="0" err="1" smtClean="0">
                <a:solidFill>
                  <a:srgbClr val="000000"/>
                </a:solidFill>
                <a:latin typeface="Arial"/>
              </a:rPr>
              <a:t>осциллографом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</a:rPr>
              <a:t>:</a:t>
            </a:r>
          </a:p>
          <a:p>
            <a:pPr marL="466344" lvl="1" indent="-228600"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</a:pPr>
            <a:r>
              <a:rPr lang="en-US" sz="1200" u="sng" dirty="0" err="1" smtClean="0">
                <a:solidFill>
                  <a:srgbClr val="000000"/>
                </a:solidFill>
                <a:latin typeface="Arial"/>
              </a:rPr>
              <a:t>Раздел</a:t>
            </a:r>
            <a:r>
              <a:rPr lang="en-US" sz="1200" u="sng" dirty="0" smtClean="0">
                <a:solidFill>
                  <a:srgbClr val="000000"/>
                </a:solidFill>
                <a:latin typeface="Arial"/>
              </a:rPr>
              <a:t> 1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 —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</a:rPr>
              <a:t>Начало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</a:rPr>
              <a:t>работы</a:t>
            </a:r>
            <a:endParaRPr lang="en-US" sz="1200" dirty="0" smtClean="0">
              <a:solidFill>
                <a:srgbClr val="000000"/>
              </a:solidFill>
              <a:latin typeface="Arial"/>
            </a:endParaRPr>
          </a:p>
          <a:p>
            <a:pPr marL="694944" lvl="2" indent="-228600">
              <a:spcBef>
                <a:spcPts val="0"/>
              </a:spcBef>
              <a:spcAft>
                <a:spcPts val="500"/>
              </a:spcAft>
              <a:buClr>
                <a:srgbClr val="0099CC"/>
              </a:buClr>
              <a:buFont typeface="Wingdings"/>
              <a:buChar char="ü"/>
            </a:pPr>
            <a:r>
              <a:rPr lang="en-US" sz="1200" dirty="0" err="1" smtClean="0">
                <a:solidFill>
                  <a:srgbClr val="000000"/>
                </a:solidFill>
                <a:latin typeface="Arial"/>
              </a:rPr>
              <a:t>Измерение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 с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</a:rPr>
              <a:t>помощью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</a:rPr>
              <a:t>осциллографа</a:t>
            </a:r>
            <a:endParaRPr lang="en-US" sz="1200" dirty="0" smtClean="0">
              <a:solidFill>
                <a:srgbClr val="000000"/>
              </a:solidFill>
              <a:latin typeface="Arial"/>
            </a:endParaRPr>
          </a:p>
          <a:p>
            <a:pPr marL="694944" lvl="2" indent="-228600">
              <a:spcBef>
                <a:spcPts val="0"/>
              </a:spcBef>
              <a:spcAft>
                <a:spcPts val="1000"/>
              </a:spcAft>
              <a:buClr>
                <a:srgbClr val="0099CC"/>
              </a:buClr>
              <a:buFont typeface="Wingdings"/>
              <a:buChar char="ü"/>
            </a:pPr>
            <a:r>
              <a:rPr lang="en-US" sz="1200" dirty="0" err="1" smtClean="0">
                <a:solidFill>
                  <a:srgbClr val="000000"/>
                </a:solidFill>
                <a:latin typeface="Arial"/>
              </a:rPr>
              <a:t>Обзор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</a:rPr>
              <a:t>лицевой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</a:rPr>
              <a:t>панели</a:t>
            </a:r>
            <a:endParaRPr lang="en-US" sz="1200" dirty="0" smtClean="0">
              <a:solidFill>
                <a:srgbClr val="000000"/>
              </a:solidFill>
              <a:latin typeface="Arial"/>
            </a:endParaRPr>
          </a:p>
          <a:p>
            <a:pPr marL="1481328" lvl="1" indent="-1252728"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en-US" sz="1200" u="sng" dirty="0" err="1" smtClean="0">
                <a:solidFill>
                  <a:srgbClr val="000000"/>
                </a:solidFill>
                <a:latin typeface="Arial"/>
              </a:rPr>
              <a:t>Приложение</a:t>
            </a:r>
            <a:r>
              <a:rPr lang="en-US" sz="1200" u="sng" dirty="0" smtClean="0">
                <a:solidFill>
                  <a:srgbClr val="000000"/>
                </a:solidFill>
                <a:latin typeface="Arial"/>
              </a:rPr>
              <a:t> A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 —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</a:rPr>
              <a:t>Блок-схема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</a:rPr>
              <a:t>осциллографа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 и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</a:rPr>
              <a:t>принцип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</a:rPr>
              <a:t>работы</a:t>
            </a:r>
            <a:endParaRPr lang="en-US" sz="1200" dirty="0" smtClean="0">
              <a:solidFill>
                <a:srgbClr val="000000"/>
              </a:solidFill>
              <a:latin typeface="Arial"/>
            </a:endParaRPr>
          </a:p>
          <a:p>
            <a:pPr marL="466344" lvl="1" indent="-228600"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en-US" sz="1200" u="sng" dirty="0" err="1" smtClean="0">
                <a:solidFill>
                  <a:srgbClr val="000000"/>
                </a:solidFill>
                <a:latin typeface="Arial"/>
              </a:rPr>
              <a:t>Приложение</a:t>
            </a:r>
            <a:r>
              <a:rPr lang="en-US" sz="1200" u="sng" dirty="0" smtClean="0">
                <a:solidFill>
                  <a:srgbClr val="000000"/>
                </a:solidFill>
                <a:latin typeface="Arial"/>
              </a:rPr>
              <a:t> B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 —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</a:rPr>
              <a:t>Учебное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</a:rPr>
              <a:t>пособие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</a:rPr>
              <a:t>по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</a:rPr>
              <a:t>определению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</a:rPr>
              <a:t>полосы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sk-SK" sz="1200" dirty="0" smtClean="0">
                <a:solidFill>
                  <a:srgbClr val="000000"/>
                </a:solidFill>
                <a:latin typeface="Arial"/>
              </a:rPr>
              <a:t>		             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</a:rPr>
              <a:t>пропускания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</a:rPr>
              <a:t>осциллографа</a:t>
            </a:r>
            <a:endParaRPr lang="en-US" sz="1200" dirty="0" smtClean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en-US" sz="1600" b="1" i="1" u="sng" dirty="0" err="1" smtClean="0">
                <a:solidFill>
                  <a:srgbClr val="000000"/>
                </a:solidFill>
                <a:latin typeface="Arial"/>
              </a:rPr>
              <a:t>Практические</a:t>
            </a:r>
            <a:r>
              <a:rPr lang="en-US" sz="1600" b="1" i="1" u="sng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i="1" u="sng" dirty="0" err="1" smtClean="0">
                <a:solidFill>
                  <a:srgbClr val="000000"/>
                </a:solidFill>
                <a:latin typeface="Arial"/>
              </a:rPr>
              <a:t>лабораторные</a:t>
            </a:r>
            <a:r>
              <a:rPr lang="en-US" sz="1600" b="1" i="1" u="sng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i="1" u="sng" dirty="0" err="1" smtClean="0">
                <a:solidFill>
                  <a:srgbClr val="000000"/>
                </a:solidFill>
                <a:latin typeface="Arial"/>
              </a:rPr>
              <a:t>работы</a:t>
            </a:r>
            <a:r>
              <a:rPr lang="en-US" sz="1600" b="1" i="1" u="sng" dirty="0" smtClean="0">
                <a:solidFill>
                  <a:srgbClr val="000000"/>
                </a:solidFill>
                <a:latin typeface="Arial"/>
              </a:rPr>
              <a:t> с </a:t>
            </a:r>
            <a:r>
              <a:rPr lang="en-US" sz="1600" b="1" i="1" u="sng" dirty="0" err="1" smtClean="0">
                <a:solidFill>
                  <a:srgbClr val="000000"/>
                </a:solidFill>
                <a:latin typeface="Arial"/>
              </a:rPr>
              <a:t>осциллографом</a:t>
            </a:r>
            <a:endParaRPr lang="en-US" sz="1600" b="1" i="1" u="sng" dirty="0" smtClean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1200" u="sng" dirty="0" err="1" smtClean="0">
                <a:solidFill>
                  <a:srgbClr val="000000"/>
                </a:solidFill>
                <a:latin typeface="Arial"/>
              </a:rPr>
              <a:t>Раздел</a:t>
            </a:r>
            <a:r>
              <a:rPr lang="en-US" sz="1200" u="sng" dirty="0" smtClean="0">
                <a:solidFill>
                  <a:srgbClr val="000000"/>
                </a:solidFill>
                <a:latin typeface="Arial"/>
              </a:rPr>
              <a:t> 2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 —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</a:rPr>
              <a:t>Лабораторные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</a:rPr>
              <a:t>работы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</a:rPr>
              <a:t>по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</a:rPr>
              <a:t>основным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</a:rPr>
              <a:t>измерениям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sk-SK" sz="1200" dirty="0" smtClean="0">
                <a:solidFill>
                  <a:srgbClr val="000000"/>
                </a:solidFill>
                <a:latin typeface="Arial"/>
              </a:rPr>
              <a:t>	    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</a:rPr>
              <a:t>выполняемым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 с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</a:rPr>
              <a:t>помощью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</a:rPr>
              <a:t>осциллографа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 и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</a:rPr>
              <a:t>модуля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sk-SK" sz="1200" dirty="0" smtClean="0">
                <a:solidFill>
                  <a:srgbClr val="000000"/>
                </a:solidFill>
                <a:latin typeface="Arial"/>
              </a:rPr>
              <a:t>	    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</a:rPr>
              <a:t>WaveGen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 (6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</a:rPr>
              <a:t>отдельных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</a:rPr>
              <a:t>работ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)</a:t>
            </a:r>
          </a:p>
          <a:p>
            <a:pPr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1200" u="sng" dirty="0" err="1" smtClean="0">
                <a:solidFill>
                  <a:srgbClr val="000000"/>
                </a:solidFill>
                <a:latin typeface="Arial"/>
              </a:rPr>
              <a:t>Раздел</a:t>
            </a:r>
            <a:r>
              <a:rPr lang="en-US" sz="1200" u="sng" dirty="0" smtClean="0">
                <a:solidFill>
                  <a:srgbClr val="000000"/>
                </a:solidFill>
                <a:latin typeface="Arial"/>
              </a:rPr>
              <a:t> 3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 —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</a:rPr>
              <a:t>Лабораторные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</a:rPr>
              <a:t>работы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</a:rPr>
              <a:t>по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</a:rPr>
              <a:t>дополнительным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sk-SK" sz="1200" dirty="0" smtClean="0">
                <a:solidFill>
                  <a:srgbClr val="000000"/>
                </a:solidFill>
                <a:latin typeface="Arial"/>
              </a:rPr>
              <a:t>	  	    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</a:rPr>
              <a:t>измерениям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 с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</a:rPr>
              <a:t>помощью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</a:rPr>
              <a:t>осциллографа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sk-SK" sz="1200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sk-SK" sz="1200" dirty="0" smtClean="0">
                <a:solidFill>
                  <a:srgbClr val="000000"/>
                </a:solidFill>
                <a:latin typeface="Arial"/>
              </a:rPr>
            </a:br>
            <a:r>
              <a:rPr lang="sk-SK" sz="1200" dirty="0" smtClean="0">
                <a:solidFill>
                  <a:srgbClr val="000000"/>
                </a:solidFill>
                <a:latin typeface="Arial"/>
              </a:rPr>
              <a:t>	     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(9</a:t>
            </a:r>
            <a:r>
              <a:rPr lang="sk-SK" sz="12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</a:rPr>
              <a:t>дополнительных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</a:rPr>
              <a:t>работ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</a:rPr>
              <a:t>назначаемых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sk-SK" sz="1200" dirty="0" smtClean="0">
                <a:solidFill>
                  <a:srgbClr val="000000"/>
                </a:solidFill>
                <a:latin typeface="Arial"/>
              </a:rPr>
              <a:t>	  	    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</a:rPr>
              <a:t>реподавателем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)</a:t>
            </a:r>
            <a:endParaRPr lang="en-US" sz="12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6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78763" y="533400"/>
            <a:ext cx="8129562" cy="514350"/>
          </a:xfrm>
        </p:spPr>
        <p:txBody>
          <a:bodyPr/>
          <a:lstStyle/>
          <a:p>
            <a:r>
              <a:rPr lang="ru-RU" dirty="0"/>
              <a:t>Рекомендации по работе с лабораторным руководством</a:t>
            </a: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954621" y="1221334"/>
            <a:ext cx="7239000" cy="675260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600" dirty="0" err="1">
                <a:solidFill>
                  <a:srgbClr val="000000"/>
                </a:solidFill>
                <a:latin typeface="+mn-lt"/>
              </a:rPr>
              <a:t>Слова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+mn-lt"/>
              </a:rPr>
              <a:t>выделенные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+mn-lt"/>
              </a:rPr>
              <a:t>жирным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+mn-lt"/>
              </a:rPr>
              <a:t>шрифтом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 в </a:t>
            </a:r>
            <a:r>
              <a:rPr lang="en-US" sz="1600" dirty="0" err="1">
                <a:solidFill>
                  <a:srgbClr val="000000"/>
                </a:solidFill>
                <a:latin typeface="+mn-lt"/>
              </a:rPr>
              <a:t>квадратных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+mn-lt"/>
              </a:rPr>
              <a:t>скобках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+mn-lt"/>
              </a:rPr>
              <a:t>например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+mn-lt"/>
              </a:rPr>
              <a:t>«</a:t>
            </a:r>
            <a:r>
              <a:rPr lang="en-US" sz="1600" b="1" dirty="0">
                <a:solidFill>
                  <a:srgbClr val="000000"/>
                </a:solidFill>
                <a:latin typeface="+mn-lt"/>
              </a:rPr>
              <a:t>[Help] </a:t>
            </a:r>
            <a:r>
              <a:rPr lang="ru-RU" sz="1600" b="1" dirty="0">
                <a:solidFill>
                  <a:srgbClr val="000000"/>
                </a:solidFill>
                <a:latin typeface="+mn-lt"/>
              </a:rPr>
              <a:t>Справка»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+mn-lt"/>
              </a:rPr>
              <a:t>обозначают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+mn-lt"/>
              </a:rPr>
              <a:t>кнопки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+mn-lt"/>
              </a:rPr>
              <a:t>лицевой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+mn-lt"/>
              </a:rPr>
              <a:t>панели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US" sz="16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600" dirty="0" err="1">
                <a:solidFill>
                  <a:srgbClr val="000000"/>
                </a:solidFill>
                <a:latin typeface="+mn-lt"/>
              </a:rPr>
              <a:t>Программными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+mn-lt"/>
              </a:rPr>
              <a:t>кнопками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+mn-lt"/>
              </a:rPr>
              <a:t>называют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 6 </a:t>
            </a:r>
            <a:r>
              <a:rPr lang="en-US" sz="1600" dirty="0" err="1">
                <a:solidFill>
                  <a:srgbClr val="000000"/>
                </a:solidFill>
                <a:latin typeface="+mn-lt"/>
              </a:rPr>
              <a:t>клавиш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/</a:t>
            </a:r>
            <a:r>
              <a:rPr lang="en-US" sz="1600" dirty="0" err="1">
                <a:solidFill>
                  <a:srgbClr val="000000"/>
                </a:solidFill>
                <a:latin typeface="+mn-lt"/>
              </a:rPr>
              <a:t>кнопок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+mn-lt"/>
              </a:rPr>
              <a:t>под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+mn-lt"/>
              </a:rPr>
              <a:t>дисплеем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+mn-lt"/>
              </a:rPr>
              <a:t>осциллографа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+mn-lt"/>
              </a:rPr>
              <a:t>Выполняемые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+mn-lt"/>
              </a:rPr>
              <a:t>ими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+mn-lt"/>
              </a:rPr>
              <a:t>функции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+mn-lt"/>
              </a:rPr>
              <a:t>зависят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+mn-lt"/>
              </a:rPr>
              <a:t>от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+mn-lt"/>
              </a:rPr>
              <a:t>выбранного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+mn-lt"/>
              </a:rPr>
              <a:t>меню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US" sz="1600" dirty="0" smtClean="0">
              <a:latin typeface="+mn-lt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US" sz="16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US" sz="16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US" sz="16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US" sz="16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200"/>
              </a:spcAft>
            </a:pPr>
            <a:endParaRPr lang="en-US" sz="16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600" dirty="0" err="1">
                <a:solidFill>
                  <a:srgbClr val="000000"/>
                </a:solidFill>
                <a:latin typeface="+mn-lt"/>
              </a:rPr>
              <a:t>Программная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+mn-lt"/>
              </a:rPr>
              <a:t>кнопка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 с </a:t>
            </a:r>
            <a:r>
              <a:rPr lang="en-US" sz="1600" dirty="0" err="1">
                <a:solidFill>
                  <a:srgbClr val="000000"/>
                </a:solidFill>
                <a:latin typeface="+mn-lt"/>
              </a:rPr>
              <a:t>изображением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+mn-lt"/>
              </a:rPr>
              <a:t>изогнутой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+mn-lt"/>
              </a:rPr>
              <a:t>зеленой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+mn-lt"/>
              </a:rPr>
              <a:t>стрелки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 (      ) </a:t>
            </a:r>
            <a:r>
              <a:rPr lang="en-US" sz="1600" dirty="0" err="1">
                <a:solidFill>
                  <a:srgbClr val="000000"/>
                </a:solidFill>
                <a:latin typeface="+mn-lt"/>
              </a:rPr>
              <a:t>означает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,</a:t>
            </a:r>
            <a:r>
              <a:rPr lang="sk-SK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+mn-lt"/>
              </a:rPr>
              <a:t>что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+mn-lt"/>
              </a:rPr>
              <a:t>универсальная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+mn-lt"/>
              </a:rPr>
              <a:t>ручка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+mn-lt"/>
              </a:rPr>
              <a:t>Entry </a:t>
            </a:r>
            <a:r>
              <a:rPr lang="ru-RU" sz="1600" b="1" dirty="0">
                <a:solidFill>
                  <a:srgbClr val="000000"/>
                </a:solidFill>
                <a:latin typeface="+mn-lt"/>
              </a:rPr>
              <a:t>(В</a:t>
            </a:r>
            <a:r>
              <a:rPr lang="en-US" sz="1600" b="1" dirty="0" err="1">
                <a:solidFill>
                  <a:srgbClr val="000000"/>
                </a:solidFill>
                <a:latin typeface="+mn-lt"/>
              </a:rPr>
              <a:t>вод</a:t>
            </a:r>
            <a:r>
              <a:rPr lang="ru-RU" sz="1600" b="1" dirty="0">
                <a:solidFill>
                  <a:srgbClr val="000000"/>
                </a:solidFill>
                <a:latin typeface="+mn-lt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+mn-lt"/>
              </a:rPr>
              <a:t>отвечает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+mn-lt"/>
              </a:rPr>
              <a:t>за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+mn-lt"/>
              </a:rPr>
              <a:t>управление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sk-SK" sz="1600" dirty="0">
                <a:solidFill>
                  <a:srgbClr val="000000"/>
                </a:solidFill>
                <a:latin typeface="+mn-lt"/>
              </a:rPr>
              <a:t/>
            </a:r>
            <a:br>
              <a:rPr lang="sk-SK" sz="1600" dirty="0">
                <a:solidFill>
                  <a:srgbClr val="000000"/>
                </a:solidFill>
                <a:latin typeface="+mn-lt"/>
              </a:rPr>
            </a:br>
            <a:r>
              <a:rPr lang="en-US" sz="1600" dirty="0" err="1">
                <a:solidFill>
                  <a:srgbClr val="000000"/>
                </a:solidFill>
                <a:latin typeface="+mn-lt"/>
              </a:rPr>
              <a:t>выбранным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+mn-lt"/>
              </a:rPr>
              <a:t>объектом</a:t>
            </a:r>
            <a:r>
              <a:rPr lang="sk-SK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+mn-lt"/>
              </a:rPr>
              <a:t>или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+mn-lt"/>
              </a:rPr>
              <a:t>переменной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. 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30354" y="1725540"/>
            <a:ext cx="857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Agilent_192832.ti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668154" y="3401940"/>
            <a:ext cx="4343400" cy="915437"/>
          </a:xfrm>
          <a:prstGeom prst="rect">
            <a:avLst/>
          </a:prstGeom>
        </p:spPr>
      </p:pic>
      <p:pic>
        <p:nvPicPr>
          <p:cNvPr id="10" name="Picture 9" descr="sym_entk.wm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233229" y="4946057"/>
            <a:ext cx="298038" cy="253594"/>
          </a:xfrm>
          <a:prstGeom prst="rect">
            <a:avLst/>
          </a:prstGeom>
        </p:spPr>
      </p:pic>
      <p:pic>
        <p:nvPicPr>
          <p:cNvPr id="11" name="Picture 10" descr="Entry Knob.TIF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8119051" y="4358479"/>
            <a:ext cx="789274" cy="142875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 bwMode="auto">
          <a:xfrm rot="10800000">
            <a:off x="6049654" y="4125840"/>
            <a:ext cx="4572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0800000">
            <a:off x="6049655" y="3540052"/>
            <a:ext cx="4572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Elbow Connector 19"/>
          <p:cNvCxnSpPr/>
          <p:nvPr/>
        </p:nvCxnSpPr>
        <p:spPr bwMode="auto">
          <a:xfrm rot="10800000">
            <a:off x="1591954" y="3554340"/>
            <a:ext cx="3200400" cy="1143000"/>
          </a:xfrm>
          <a:prstGeom prst="bentConnector3">
            <a:avLst>
              <a:gd name="adj1" fmla="val 123016"/>
            </a:avLst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rot="5400000" flipH="1" flipV="1">
            <a:off x="7267948" y="4831757"/>
            <a:ext cx="2286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4792354" y="4681517"/>
            <a:ext cx="2791667" cy="192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832576" y="3978882"/>
            <a:ext cx="1837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1200" b="1" i="0" dirty="0" err="1">
                <a:latin typeface="Arial"/>
                <a:ea typeface="+mn-ea"/>
                <a:cs typeface="+mn-cs"/>
              </a:rPr>
              <a:t>Программные</a:t>
            </a:r>
            <a:r>
              <a:rPr lang="en-US" sz="1200" b="1" i="0" dirty="0">
                <a:latin typeface="Arial"/>
                <a:ea typeface="+mn-ea"/>
                <a:cs typeface="+mn-cs"/>
              </a:rPr>
              <a:t> </a:t>
            </a:r>
            <a:r>
              <a:rPr lang="en-US" sz="1200" b="1" i="0" dirty="0" err="1">
                <a:latin typeface="Arial"/>
                <a:ea typeface="+mn-ea"/>
                <a:cs typeface="+mn-cs"/>
              </a:rPr>
              <a:t>кнопки</a:t>
            </a:r>
            <a:endParaRPr lang="en-US" sz="1200" b="1" i="0" dirty="0">
              <a:latin typeface="Arial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79489" y="3376540"/>
            <a:ext cx="2143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1200" b="1" i="0" dirty="0" err="1">
                <a:latin typeface="Arial"/>
                <a:ea typeface="+mn-ea"/>
                <a:cs typeface="+mn-cs"/>
              </a:rPr>
              <a:t>Надписи</a:t>
            </a:r>
            <a:r>
              <a:rPr lang="en-US" sz="1200" b="1" i="0" dirty="0">
                <a:latin typeface="Arial"/>
                <a:ea typeface="+mn-ea"/>
                <a:cs typeface="+mn-cs"/>
              </a:rPr>
              <a:t> к </a:t>
            </a:r>
            <a:r>
              <a:rPr lang="en-US" sz="1200" b="1" i="0" dirty="0" err="1">
                <a:latin typeface="Arial"/>
                <a:ea typeface="+mn-ea"/>
                <a:cs typeface="+mn-cs"/>
              </a:rPr>
              <a:t>программным</a:t>
            </a:r>
            <a:r>
              <a:rPr lang="en-US" sz="1200" b="1" i="0" dirty="0">
                <a:latin typeface="Arial"/>
                <a:ea typeface="+mn-ea"/>
                <a:cs typeface="+mn-cs"/>
              </a:rPr>
              <a:t> </a:t>
            </a:r>
            <a:r>
              <a:rPr lang="sk-SK" sz="1200" b="1" i="0" dirty="0" smtClean="0">
                <a:latin typeface="Arial"/>
                <a:ea typeface="+mn-ea"/>
                <a:cs typeface="+mn-cs"/>
              </a:rPr>
              <a:t/>
            </a:r>
            <a:br>
              <a:rPr lang="sk-SK" sz="1200" b="1" i="0" dirty="0" smtClean="0">
                <a:latin typeface="Arial"/>
                <a:ea typeface="+mn-ea"/>
                <a:cs typeface="+mn-cs"/>
              </a:rPr>
            </a:br>
            <a:r>
              <a:rPr lang="en-US" sz="1200" b="1" i="0" dirty="0" err="1" smtClean="0">
                <a:latin typeface="Arial"/>
                <a:ea typeface="+mn-ea"/>
                <a:cs typeface="+mn-cs"/>
              </a:rPr>
              <a:t>кнопкам</a:t>
            </a:r>
            <a:endParaRPr lang="en-US" sz="1200" b="1" i="0" dirty="0">
              <a:latin typeface="Arial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82248" y="5854240"/>
            <a:ext cx="1599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0" dirty="0" err="1">
                <a:latin typeface="Arial"/>
                <a:ea typeface="+mn-ea"/>
                <a:cs typeface="+mn-cs"/>
              </a:rPr>
              <a:t>Ручка</a:t>
            </a:r>
            <a:r>
              <a:rPr lang="en-US" sz="1200" b="1" i="0" dirty="0">
                <a:latin typeface="Arial"/>
                <a:ea typeface="+mn-ea"/>
                <a:cs typeface="+mn-cs"/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Entry </a:t>
            </a:r>
            <a:r>
              <a:rPr lang="ru-RU" sz="1200" b="1" dirty="0" smtClean="0">
                <a:solidFill>
                  <a:srgbClr val="000000"/>
                </a:solidFill>
                <a:latin typeface="Arial"/>
              </a:rPr>
              <a:t>(В</a:t>
            </a:r>
            <a:r>
              <a:rPr lang="en-US" sz="1200" b="1" dirty="0" err="1" smtClean="0">
                <a:solidFill>
                  <a:srgbClr val="000000"/>
                </a:solidFill>
                <a:latin typeface="Arial"/>
              </a:rPr>
              <a:t>вод</a:t>
            </a:r>
            <a:r>
              <a:rPr lang="ru-RU" sz="1200" b="1" dirty="0" smtClean="0">
                <a:solidFill>
                  <a:srgbClr val="000000"/>
                </a:solidFill>
                <a:latin typeface="Arial"/>
              </a:rPr>
              <a:t>)</a:t>
            </a:r>
            <a:endParaRPr lang="en-US" sz="1200" b="1" i="0" dirty="0">
              <a:latin typeface="Arial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8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057400"/>
            <a:ext cx="4114799" cy="435503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Подключите пробник ко входу BNC канала 1 осциллографа и контакту с надписью Demo1.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Подключите еще один пробник ко входу BNC канала 2 осциллографа и контакту с надписью Demo2.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Подключите зажимы заземления обоих пробников к центральному контакту заземления.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Нажмите кнопку «[Help] Справка», затем программную кнопку Training Signals (Обучающие сигналы).</a:t>
            </a:r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Доступ ко встроенным обучающим сигналам</a:t>
            </a: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762000" y="838200"/>
            <a:ext cx="7239000" cy="914400"/>
          </a:xfrm>
        </p:spPr>
        <p:txBody>
          <a:bodyPr/>
          <a:lstStyle/>
          <a:p>
            <a:pPr algn="ctr">
              <a:spcAft>
                <a:spcPts val="1000"/>
              </a:spcAft>
              <a:buClr>
                <a:schemeClr val="accent1"/>
              </a:buClr>
            </a:pPr>
            <a:r>
              <a:rPr lang="ru-RU" sz="2000" b="1" i="1" dirty="0"/>
              <a:t>В большинстве лабораторных работ с осциллографом используется множество обучающих сигналов, встроенных в осциллографы </a:t>
            </a:r>
            <a:r>
              <a:rPr lang="en-US" sz="2000" b="1" i="1" dirty="0" err="1" smtClean="0"/>
              <a:t>Keysight</a:t>
            </a:r>
            <a:r>
              <a:rPr lang="ru-RU" sz="2000" b="1" i="1" dirty="0" smtClean="0"/>
              <a:t> </a:t>
            </a:r>
            <a:r>
              <a:rPr lang="ru-RU" sz="2000" b="1" i="1" dirty="0"/>
              <a:t>2000 или 3000 серии X, если для них имеется лицензия на комплект модуля обучения DSOXEDK.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00600" y="5492691"/>
            <a:ext cx="396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b="1" dirty="0" err="1"/>
              <a:t>Подключение</a:t>
            </a:r>
            <a:r>
              <a:rPr lang="en-US" sz="1400" b="1" dirty="0"/>
              <a:t> </a:t>
            </a:r>
            <a:r>
              <a:rPr lang="en-US" sz="1400" b="1" dirty="0" err="1"/>
              <a:t>пассивных</a:t>
            </a:r>
            <a:r>
              <a:rPr lang="en-US" sz="1400" b="1" dirty="0"/>
              <a:t> </a:t>
            </a:r>
            <a:r>
              <a:rPr lang="en-US" sz="1400" b="1" dirty="0" err="1"/>
              <a:t>пробников</a:t>
            </a:r>
            <a:r>
              <a:rPr lang="en-US" sz="1400" b="1" dirty="0"/>
              <a:t> 10:1 к </a:t>
            </a:r>
            <a:r>
              <a:rPr lang="en-US" sz="1400" b="1" dirty="0" err="1"/>
              <a:t>контрольным</a:t>
            </a:r>
            <a:r>
              <a:rPr lang="en-US" sz="1400" b="1" dirty="0"/>
              <a:t> </a:t>
            </a:r>
            <a:r>
              <a:rPr lang="en-US" sz="1400" b="1" dirty="0" err="1"/>
              <a:t>контактам</a:t>
            </a:r>
            <a:r>
              <a:rPr lang="en-US" sz="1400" b="1" dirty="0"/>
              <a:t> </a:t>
            </a:r>
            <a:r>
              <a:rPr lang="en-US" sz="1400" b="1" dirty="0" err="1"/>
              <a:t>обучающих</a:t>
            </a:r>
            <a:r>
              <a:rPr lang="en-US" sz="1400" b="1" dirty="0"/>
              <a:t> </a:t>
            </a:r>
            <a:r>
              <a:rPr lang="en-US" sz="1400" b="1" dirty="0" err="1"/>
              <a:t>сигналов</a:t>
            </a:r>
            <a:endParaRPr lang="en-US" sz="1400" b="1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53000" y="2057400"/>
            <a:ext cx="36193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29200" y="3810000"/>
            <a:ext cx="1379638" cy="139138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43350" y="6145738"/>
            <a:ext cx="857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08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192010" cy="514350"/>
          </a:xfrm>
        </p:spPr>
        <p:txBody>
          <a:bodyPr/>
          <a:lstStyle/>
          <a:p>
            <a:r>
              <a:rPr lang="en-US" dirty="0" err="1">
                <a:solidFill>
                  <a:schemeClr val="accent5"/>
                </a:solidFill>
                <a:latin typeface="+mj-lt"/>
              </a:rPr>
              <a:t>Дополнительные</a:t>
            </a:r>
            <a:r>
              <a:rPr lang="en-US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+mj-lt"/>
              </a:rPr>
              <a:t>технические</a:t>
            </a:r>
            <a:r>
              <a:rPr lang="en-US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+mj-lt"/>
              </a:rPr>
              <a:t>ресурсы</a:t>
            </a:r>
            <a:r>
              <a:rPr lang="en-US" dirty="0">
                <a:solidFill>
                  <a:schemeClr val="accent5"/>
                </a:solidFill>
                <a:latin typeface="+mj-lt"/>
              </a:rPr>
              <a:t>, </a:t>
            </a:r>
            <a:r>
              <a:rPr lang="en-US" dirty="0" err="1" smtClean="0">
                <a:solidFill>
                  <a:schemeClr val="accent5"/>
                </a:solidFill>
                <a:latin typeface="+mj-lt"/>
              </a:rPr>
              <a:t>поставляемые</a:t>
            </a:r>
            <a:r>
              <a:rPr lang="en-US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+mj-lt"/>
              </a:rPr>
              <a:t>Keysight</a:t>
            </a:r>
            <a:r>
              <a:rPr lang="en-US" dirty="0" smtClean="0">
                <a:solidFill>
                  <a:schemeClr val="accent5"/>
                </a:solidFill>
                <a:latin typeface="+mj-lt"/>
              </a:rPr>
              <a:t> Technologies</a:t>
            </a:r>
            <a:endParaRPr lang="en-US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smtClean="0"/>
              <a:t>Page </a:t>
            </a:r>
            <a:fld id="{8BB90AAA-09E7-431A-A72C-6CAEF4B3EBCC}" type="slidenum">
              <a:rPr lang="en-US" altLang="en-US" smtClean="0"/>
              <a:pPr/>
              <a:t>28</a:t>
            </a:fld>
            <a:endParaRPr lang="en-US" alt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26806534"/>
              </p:ext>
            </p:extLst>
          </p:nvPr>
        </p:nvGraphicFramePr>
        <p:xfrm>
          <a:off x="457200" y="1447800"/>
          <a:ext cx="8382000" cy="36322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705600"/>
                <a:gridCol w="1676400"/>
              </a:tblGrid>
              <a:tr h="370840">
                <a:tc>
                  <a:txBody>
                    <a:bodyPr/>
                    <a:lstStyle/>
                    <a:p>
                      <a:pPr marL="0" algn="ctr" defTabSz="914400">
                        <a:buNone/>
                      </a:pPr>
                      <a:r>
                        <a:rPr lang="en-US" sz="1500" b="1" i="0" dirty="0" err="1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+mn-cs"/>
                        </a:rPr>
                        <a:t>Наименование</a:t>
                      </a:r>
                      <a:r>
                        <a:rPr lang="en-US" sz="1500" b="1" i="0" dirty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1" i="0" dirty="0" err="1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+mn-cs"/>
                        </a:rPr>
                        <a:t>приложения</a:t>
                      </a:r>
                      <a:endParaRPr lang="en-US" sz="1500" b="1" i="0" dirty="0">
                        <a:solidFill>
                          <a:schemeClr val="lt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>
                        <a:buNone/>
                      </a:pPr>
                      <a:r>
                        <a:rPr lang="en-US" sz="1500" b="1" i="0" dirty="0" err="1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+mn-cs"/>
                        </a:rPr>
                        <a:t>Публикация</a:t>
                      </a:r>
                      <a:r>
                        <a:rPr lang="en-US" sz="1500" b="1" i="0" baseline="0" dirty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+mn-cs"/>
                        </a:rPr>
                        <a:t> №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en-US" sz="1400" b="1" i="0" dirty="0" err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Сравнение</a:t>
                      </a:r>
                      <a:r>
                        <a:rPr lang="en-US" sz="1400" b="1" i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основных</a:t>
                      </a:r>
                      <a:r>
                        <a:rPr lang="en-US" sz="1400" b="1" i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характеристик</a:t>
                      </a:r>
                      <a:r>
                        <a:rPr lang="en-US" sz="1400" b="1" i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осциллографа</a:t>
                      </a:r>
                      <a:endParaRPr lang="en-US" sz="1400" b="1" i="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en-US" sz="1400" b="1" i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5989-8064EN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en-US" sz="1400" b="1" i="0" dirty="0" err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Сравнение</a:t>
                      </a:r>
                      <a:r>
                        <a:rPr lang="en-US" sz="1400" b="1" i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полосы</a:t>
                      </a:r>
                      <a:r>
                        <a:rPr lang="en-US" sz="1400" b="1" i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пропускания</a:t>
                      </a:r>
                      <a:r>
                        <a:rPr lang="en-US" sz="1400" b="1" i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осциллографов</a:t>
                      </a:r>
                      <a:r>
                        <a:rPr lang="en-US" sz="1400" b="1" i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для</a:t>
                      </a:r>
                      <a:r>
                        <a:rPr lang="en-US" sz="1400" b="1" i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конкретных</a:t>
                      </a:r>
                      <a:r>
                        <a:rPr lang="en-US" sz="1400" b="1" i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областей</a:t>
                      </a:r>
                      <a:r>
                        <a:rPr lang="en-US" sz="1400" b="1" i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применения</a:t>
                      </a:r>
                      <a:endParaRPr lang="en-US" sz="1400" b="1" i="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en-US" sz="1400" b="1" i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5989-5733EN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en-US" sz="1400" b="1" i="0" dirty="0" err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Сравнение</a:t>
                      </a:r>
                      <a:r>
                        <a:rPr lang="en-US" sz="1400" b="1" i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частоты</a:t>
                      </a:r>
                      <a:r>
                        <a:rPr lang="en-US" sz="1400" b="1" i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и </a:t>
                      </a:r>
                      <a:r>
                        <a:rPr lang="en-US" sz="1400" b="1" i="0" dirty="0" err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точности</a:t>
                      </a:r>
                      <a:r>
                        <a:rPr lang="en-US" sz="1400" b="1" i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дискретизации</a:t>
                      </a:r>
                      <a:r>
                        <a:rPr lang="en-US" sz="1400" b="1" i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осциллографа</a:t>
                      </a:r>
                      <a:endParaRPr lang="en-US" sz="1400" b="1" i="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en-US" sz="1400" b="1" i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5989-5732EN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en-US" sz="1400" b="1" i="0" dirty="0" err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Сравнение</a:t>
                      </a:r>
                      <a:r>
                        <a:rPr lang="en-US" sz="1400" b="1" i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осциллографов</a:t>
                      </a:r>
                      <a:r>
                        <a:rPr lang="en-US" sz="1400" b="1" i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по</a:t>
                      </a:r>
                      <a:r>
                        <a:rPr lang="en-US" sz="1400" b="1" i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скорости</a:t>
                      </a:r>
                      <a:r>
                        <a:rPr lang="en-US" sz="1400" b="1" i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обновления</a:t>
                      </a:r>
                      <a:r>
                        <a:rPr lang="en-US" sz="1400" b="1" i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сигналов</a:t>
                      </a:r>
                      <a:endParaRPr lang="en-US" sz="1400" b="1" i="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en-US" sz="1400" b="1" i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5989-7885EN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en-US" sz="1400" b="1" i="0" dirty="0" err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Сравнение</a:t>
                      </a:r>
                      <a:r>
                        <a:rPr lang="en-US" sz="1400" b="1" i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осциллографов</a:t>
                      </a:r>
                      <a:r>
                        <a:rPr lang="en-US" sz="1400" b="1" i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по</a:t>
                      </a:r>
                      <a:r>
                        <a:rPr lang="en-US" sz="1400" b="1" i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качеству</a:t>
                      </a:r>
                      <a:r>
                        <a:rPr lang="en-US" sz="1400" b="1" i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изображения</a:t>
                      </a:r>
                      <a:endParaRPr lang="en-US" sz="1400" b="1" i="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en-US" sz="1400" b="1" i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5989-2003EN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en-US" sz="1400" b="1" i="0" dirty="0" err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Сравнение</a:t>
                      </a:r>
                      <a:r>
                        <a:rPr lang="en-US" sz="1400" b="1" i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характеристик</a:t>
                      </a:r>
                      <a:r>
                        <a:rPr lang="en-US" sz="1400" b="1" i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вертикального</a:t>
                      </a:r>
                      <a:r>
                        <a:rPr lang="en-US" sz="1400" b="1" i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шума</a:t>
                      </a:r>
                      <a:r>
                        <a:rPr lang="en-US" sz="1400" b="1" i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осциллографов</a:t>
                      </a:r>
                      <a:endParaRPr lang="en-US" sz="1400" b="1" i="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en-US" sz="1400" b="1" i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5989-3020EN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en-US" sz="1400" b="1" i="0" dirty="0" err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Сравнение</a:t>
                      </a:r>
                      <a:r>
                        <a:rPr lang="en-US" sz="1400" b="1" i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осциллографов</a:t>
                      </a:r>
                      <a:r>
                        <a:rPr lang="en-US" sz="1400" b="1" i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для</a:t>
                      </a:r>
                      <a:r>
                        <a:rPr lang="en-US" sz="1400" b="1" i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отладки</a:t>
                      </a:r>
                      <a:r>
                        <a:rPr lang="en-US" sz="1400" b="1" i="0" baseline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baseline="0" dirty="0" err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схем</a:t>
                      </a:r>
                      <a:r>
                        <a:rPr lang="en-US" sz="1400" b="1" i="0" baseline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baseline="0" dirty="0" err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смешанных</a:t>
                      </a:r>
                      <a:r>
                        <a:rPr lang="en-US" sz="1400" b="1" i="0" baseline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baseline="0" dirty="0" err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сигналов</a:t>
                      </a:r>
                      <a:endParaRPr lang="en-US" sz="1400" b="1" i="0" baseline="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en-US" sz="1400" b="1" i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5989-3702EN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en-US" sz="1400" b="1" i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Сравнение сегментированной памяти осциллографа для использования последовательной шины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en-US" sz="1400" b="1" i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5990-5817EN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05000" y="5605046"/>
            <a:ext cx="58858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Подставьте</a:t>
            </a:r>
            <a:r>
              <a:rPr lang="en-US" sz="2000" b="1" dirty="0"/>
              <a:t> </a:t>
            </a:r>
            <a:r>
              <a:rPr lang="en-US" sz="2000" b="1" dirty="0" err="1"/>
              <a:t>номер</a:t>
            </a:r>
            <a:r>
              <a:rPr lang="en-US" sz="2000" b="1" dirty="0"/>
              <a:t> </a:t>
            </a:r>
            <a:r>
              <a:rPr lang="en-US" sz="2000" b="1" dirty="0" err="1"/>
              <a:t>публикации</a:t>
            </a:r>
            <a:r>
              <a:rPr lang="en-US" sz="2000" b="1" dirty="0"/>
              <a:t> в “</a:t>
            </a:r>
            <a:r>
              <a:rPr lang="en-US" sz="2000" b="1" dirty="0" err="1"/>
              <a:t>xxxx-xxxx</a:t>
            </a:r>
            <a:r>
              <a:rPr lang="en-US" sz="2000" b="1" dirty="0"/>
              <a:t>”</a:t>
            </a:r>
          </a:p>
        </p:txBody>
      </p:sp>
      <p:sp>
        <p:nvSpPr>
          <p:cNvPr id="10" name="TextBox 7"/>
          <p:cNvSpPr txBox="1"/>
          <p:nvPr/>
        </p:nvSpPr>
        <p:spPr>
          <a:xfrm>
            <a:off x="722228" y="5222051"/>
            <a:ext cx="7699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000" b="1" dirty="0" smtClean="0"/>
              <a:t>http://literature.cdn.keysight.com/litweb/pdf/xxxx-xxxxEN.pdf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3382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z-Cyrl-AZ" altLang="en-US" b="1" dirty="0">
                <a:latin typeface="Agilent TT Cond" pitchFamily="34" charset="0"/>
              </a:rPr>
              <a:t>Вопросы и ответы</a:t>
            </a:r>
            <a:endParaRPr lang="en-US" altLang="en-US" b="1" dirty="0">
              <a:latin typeface="Agilent TT Cond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/>
              <a:t>Page </a:t>
            </a:r>
            <a:fld id="{DF3F2893-9D9B-405B-A59F-3BE6F959EA6A}" type="slidenum">
              <a:rPr lang="en-US" altLang="zh-TW"/>
              <a:pPr/>
              <a:t>29</a:t>
            </a:fld>
            <a:endParaRPr lang="en-US" altLang="zh-TW"/>
          </a:p>
        </p:txBody>
      </p:sp>
      <p:sp>
        <p:nvSpPr>
          <p:cNvPr id="106499" name="WordArt 3"/>
          <p:cNvSpPr>
            <a:spLocks noChangeArrowheads="1" noChangeShapeType="1" noTextEdit="1"/>
          </p:cNvSpPr>
          <p:nvPr/>
        </p:nvSpPr>
        <p:spPr bwMode="auto">
          <a:xfrm>
            <a:off x="461963" y="1533525"/>
            <a:ext cx="12954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b="1" kern="10" dirty="0">
                <a:ln w="25400">
                  <a:solidFill>
                    <a:prstClr val="black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55555"/>
                    </a:gs>
                    <a:gs pos="50000">
                      <a:srgbClr val="FFFFFF"/>
                    </a:gs>
                    <a:gs pos="100000">
                      <a:srgbClr val="555555"/>
                    </a:gs>
                  </a:gsLst>
                  <a:lin ang="5400000" scaled="1"/>
                </a:gradFill>
                <a:cs typeface="Arial"/>
              </a:rPr>
              <a:t>B</a:t>
            </a:r>
          </a:p>
        </p:txBody>
      </p:sp>
      <p:sp>
        <p:nvSpPr>
          <p:cNvPr id="106500" name="WordArt 4"/>
          <p:cNvSpPr>
            <a:spLocks noChangeArrowheads="1" noChangeShapeType="1" noTextEdit="1"/>
          </p:cNvSpPr>
          <p:nvPr/>
        </p:nvSpPr>
        <p:spPr bwMode="auto">
          <a:xfrm>
            <a:off x="1892300" y="2968625"/>
            <a:ext cx="762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b="1" kern="10">
                <a:ln w="25400">
                  <a:solidFill>
                    <a:prstClr val="black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55555"/>
                    </a:gs>
                    <a:gs pos="50000">
                      <a:srgbClr val="FFFFFF"/>
                    </a:gs>
                    <a:gs pos="100000">
                      <a:srgbClr val="555555"/>
                    </a:gs>
                  </a:gsLst>
                  <a:lin ang="5400000" scaled="1"/>
                </a:gradFill>
                <a:cs typeface="Arial"/>
              </a:rPr>
              <a:t>&amp;</a:t>
            </a:r>
          </a:p>
        </p:txBody>
      </p:sp>
      <p:sp>
        <p:nvSpPr>
          <p:cNvPr id="106501" name="WordArt 5"/>
          <p:cNvSpPr>
            <a:spLocks noChangeArrowheads="1" noChangeShapeType="1" noTextEdit="1"/>
          </p:cNvSpPr>
          <p:nvPr/>
        </p:nvSpPr>
        <p:spPr bwMode="auto">
          <a:xfrm>
            <a:off x="2640013" y="3138488"/>
            <a:ext cx="12954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b="1" kern="10" dirty="0">
                <a:ln w="25400">
                  <a:solidFill>
                    <a:prstClr val="black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55555"/>
                    </a:gs>
                    <a:gs pos="50000">
                      <a:srgbClr val="FFFFFF"/>
                    </a:gs>
                    <a:gs pos="100000">
                      <a:srgbClr val="555555"/>
                    </a:gs>
                  </a:gsLst>
                  <a:lin ang="5400000" scaled="1"/>
                </a:gradFill>
                <a:cs typeface="Arial"/>
              </a:rPr>
              <a:t>o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01713"/>
            <a:ext cx="4757737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60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Что такое осциллограф?</a:t>
            </a:r>
            <a:endParaRPr lang="en-US" sz="3200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838200" y="3200400"/>
            <a:ext cx="7696200" cy="2538115"/>
          </a:xfrm>
        </p:spPr>
        <p:txBody>
          <a:bodyPr/>
          <a:lstStyle/>
          <a:p>
            <a:pPr marL="285750" indent="-285750">
              <a:buClr>
                <a:schemeClr val="accent1"/>
              </a:buClr>
              <a:buFont typeface="Arial Narrow" panose="020B0606020202030204" pitchFamily="34" charset="0"/>
              <a:buChar char="―"/>
            </a:pPr>
            <a:r>
              <a:rPr lang="ru-RU" sz="1600" dirty="0">
                <a:solidFill>
                  <a:schemeClr val="tx1"/>
                </a:solidFill>
                <a:latin typeface="+mn-lt"/>
              </a:rPr>
              <a:t>Осциллограф преобразует электрические входные сигналы в видимую форму, отображаемую на экране, т. е. преобразует электричество в свет.</a:t>
            </a:r>
          </a:p>
          <a:p>
            <a:pPr marL="285750" indent="-285750">
              <a:buClr>
                <a:schemeClr val="accent1"/>
              </a:buClr>
              <a:buFont typeface="Arial Narrow" panose="020B0606020202030204" pitchFamily="34" charset="0"/>
              <a:buChar char="―"/>
            </a:pPr>
            <a:r>
              <a:rPr lang="ru-RU" sz="1600" dirty="0">
                <a:solidFill>
                  <a:schemeClr val="tx1"/>
                </a:solidFill>
                <a:latin typeface="+mn-lt"/>
              </a:rPr>
              <a:t>Осциллограф динамически строит графики электрических сигналов, изменяющихся по времени, в двух измерениях (обычно напряжение и время).</a:t>
            </a:r>
          </a:p>
          <a:p>
            <a:pPr marL="285750" indent="-285750">
              <a:buClr>
                <a:schemeClr val="accent1"/>
              </a:buClr>
              <a:buFont typeface="Arial Narrow" panose="020B0606020202030204" pitchFamily="34" charset="0"/>
              <a:buChar char="―"/>
            </a:pPr>
            <a:r>
              <a:rPr lang="ru-RU" sz="1600" dirty="0">
                <a:solidFill>
                  <a:schemeClr val="tx1"/>
                </a:solidFill>
                <a:latin typeface="+mn-lt"/>
              </a:rPr>
              <a:t>Инженеры и технические специалисты используют осциллографы для тестирования, проверки и отладки электросхем. </a:t>
            </a:r>
          </a:p>
          <a:p>
            <a:pPr marL="285750" indent="-285750">
              <a:buClr>
                <a:schemeClr val="accent1"/>
              </a:buClr>
              <a:buFont typeface="Arial Narrow" panose="020B0606020202030204" pitchFamily="34" charset="0"/>
              <a:buChar char="―"/>
            </a:pPr>
            <a:r>
              <a:rPr lang="ru-RU" sz="1600" dirty="0">
                <a:solidFill>
                  <a:schemeClr val="tx1"/>
                </a:solidFill>
                <a:latin typeface="+mn-lt"/>
              </a:rPr>
              <a:t>Осциллограф является основным прибором, используемым в электротехнических/физических лабораториях для проведения запланированных экспериментов.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828260" y="2654595"/>
            <a:ext cx="3860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ос·цил·ло·граф</a:t>
            </a:r>
            <a:r>
              <a:rPr lang="en-US" b="1" dirty="0"/>
              <a:t>   (</a:t>
            </a:r>
            <a:r>
              <a:rPr lang="en-US" b="1" dirty="0" err="1"/>
              <a:t>осцилло́граф</a:t>
            </a:r>
            <a:r>
              <a:rPr lang="en-US" b="1" dirty="0"/>
              <a:t>)</a:t>
            </a:r>
          </a:p>
        </p:txBody>
      </p:sp>
      <p:pic>
        <p:nvPicPr>
          <p:cNvPr id="7" name="Picture 4" descr="http://www.openclipart.org/image/800px/svg_to_png/mothinator_Oscilloscope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71800" y="990600"/>
            <a:ext cx="2971800" cy="1571339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08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Другие варианты названия</a:t>
            </a:r>
            <a:endParaRPr lang="en-US" sz="3200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762000" y="685800"/>
            <a:ext cx="7239000" cy="5410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b="1" u="sng" dirty="0" err="1">
                <a:solidFill>
                  <a:srgbClr val="000000"/>
                </a:solidFill>
                <a:latin typeface="Arial"/>
              </a:rPr>
              <a:t>Осциллограф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—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наиболее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распространенный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термин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b="1" u="sng" dirty="0">
                <a:solidFill>
                  <a:srgbClr val="000000"/>
                </a:solidFill>
                <a:latin typeface="Arial"/>
              </a:rPr>
              <a:t>DSO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— </a:t>
            </a:r>
            <a:r>
              <a:rPr lang="en-US" sz="1800" b="1" u="sng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igital </a:t>
            </a:r>
            <a:r>
              <a:rPr lang="en-US" sz="1800" b="1" u="sng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torage </a:t>
            </a:r>
            <a:r>
              <a:rPr lang="en-US" sz="1800" b="1" u="sng" dirty="0">
                <a:solidFill>
                  <a:srgbClr val="000000"/>
                </a:solidFill>
                <a:latin typeface="Arial"/>
              </a:rPr>
              <a:t>O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scilloscope </a:t>
            </a:r>
            <a:r>
              <a:rPr lang="sk-SK" sz="1800" b="1" dirty="0">
                <a:solidFill>
                  <a:srgbClr val="000000"/>
                </a:solidFill>
                <a:latin typeface="Arial"/>
              </a:rPr>
              <a:t/>
            </a:r>
            <a:br>
              <a:rPr lang="sk-SK" sz="1800" b="1" dirty="0">
                <a:solidFill>
                  <a:srgbClr val="000000"/>
                </a:solidFill>
                <a:latin typeface="Arial"/>
              </a:rPr>
            </a:br>
            <a:r>
              <a:rPr lang="en-US" sz="1800" b="1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цифровой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запоминающий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осциллограф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).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b="1" u="sng" dirty="0" err="1">
                <a:solidFill>
                  <a:srgbClr val="000000"/>
                </a:solidFill>
                <a:latin typeface="Arial"/>
              </a:rPr>
              <a:t>Цифровой</a:t>
            </a:r>
            <a:r>
              <a:rPr lang="en-US" sz="1800" b="1" u="sng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u="sng" dirty="0" err="1">
                <a:solidFill>
                  <a:srgbClr val="000000"/>
                </a:solidFill>
                <a:latin typeface="Arial"/>
              </a:rPr>
              <a:t>осциллограф</a:t>
            </a:r>
            <a:endParaRPr lang="en-US" sz="1800" b="1" u="sng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b="1" u="sng" dirty="0" err="1">
                <a:solidFill>
                  <a:srgbClr val="000000"/>
                </a:solidFill>
                <a:latin typeface="Arial"/>
              </a:rPr>
              <a:t>Оцифровывающий</a:t>
            </a:r>
            <a:r>
              <a:rPr lang="en-US" sz="1800" b="1" u="sng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u="sng" dirty="0" err="1">
                <a:solidFill>
                  <a:srgbClr val="000000"/>
                </a:solidFill>
                <a:latin typeface="Arial"/>
              </a:rPr>
              <a:t>осциллограф</a:t>
            </a:r>
            <a:endParaRPr lang="en-US" sz="1800" b="1" u="sng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b="1" u="sng" dirty="0" err="1">
                <a:solidFill>
                  <a:srgbClr val="000000"/>
                </a:solidFill>
                <a:latin typeface="Arial"/>
              </a:rPr>
              <a:t>Аналоговый</a:t>
            </a:r>
            <a:r>
              <a:rPr lang="en-US" sz="1800" b="1" u="sng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u="sng" dirty="0" err="1">
                <a:solidFill>
                  <a:srgbClr val="000000"/>
                </a:solidFill>
                <a:latin typeface="Arial"/>
              </a:rPr>
              <a:t>осциллограф</a:t>
            </a:r>
            <a:r>
              <a:rPr lang="en-US" sz="1800" b="1" u="sng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—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осциллограф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на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базе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устаревшей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технологии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который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по-прежнему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используется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b="1" u="sng" dirty="0">
                <a:solidFill>
                  <a:srgbClr val="000000"/>
                </a:solidFill>
                <a:latin typeface="Arial"/>
              </a:rPr>
              <a:t>CRO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– </a:t>
            </a:r>
            <a:r>
              <a:rPr lang="en-US" sz="1800" b="1" u="sng" dirty="0">
                <a:solidFill>
                  <a:srgbClr val="000000"/>
                </a:solidFill>
                <a:latin typeface="Arial"/>
              </a:rPr>
              <a:t>C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athode </a:t>
            </a:r>
            <a:r>
              <a:rPr lang="en-US" sz="1800" b="1" u="sng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ay </a:t>
            </a:r>
            <a:r>
              <a:rPr lang="en-US" sz="1800" b="1" u="sng" dirty="0">
                <a:solidFill>
                  <a:srgbClr val="000000"/>
                </a:solidFill>
                <a:latin typeface="Arial"/>
              </a:rPr>
              <a:t>O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scilloscope (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электронно-лучевой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осциллограф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).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Несмотря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на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то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что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в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большинстве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осциллографов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больше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не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используются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электронно-лучевые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трубки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для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отображения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сигналов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австралийцы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и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новозеландцы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по-прежнему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обозначают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их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термином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CRO.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b="1" u="sng" dirty="0" err="1">
                <a:solidFill>
                  <a:srgbClr val="000000"/>
                </a:solidFill>
                <a:latin typeface="Arial"/>
              </a:rPr>
              <a:t>Вариант</a:t>
            </a:r>
            <a:r>
              <a:rPr lang="en-US" sz="1800" b="1" u="sng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u="sng" dirty="0" err="1">
                <a:solidFill>
                  <a:srgbClr val="000000"/>
                </a:solidFill>
                <a:latin typeface="Arial"/>
              </a:rPr>
              <a:t>написания</a:t>
            </a:r>
            <a:r>
              <a:rPr lang="en-US" sz="1800" b="1" u="sng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u="sng" dirty="0" err="1">
                <a:solidFill>
                  <a:srgbClr val="000000"/>
                </a:solidFill>
                <a:latin typeface="Arial"/>
              </a:rPr>
              <a:t>на</a:t>
            </a:r>
            <a:r>
              <a:rPr lang="en-US" sz="1800" b="1" u="sng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u="sng" dirty="0" err="1">
                <a:solidFill>
                  <a:srgbClr val="000000"/>
                </a:solidFill>
                <a:latin typeface="Arial"/>
              </a:rPr>
              <a:t>английском</a:t>
            </a:r>
            <a:r>
              <a:rPr lang="en-US" sz="1800" b="1" u="sng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u="sng" dirty="0" err="1">
                <a:solidFill>
                  <a:srgbClr val="000000"/>
                </a:solidFill>
                <a:latin typeface="Arial"/>
              </a:rPr>
              <a:t>языке</a:t>
            </a:r>
            <a:r>
              <a:rPr lang="en-US" sz="1800" b="1" u="sng" dirty="0">
                <a:solidFill>
                  <a:srgbClr val="000000"/>
                </a:solidFill>
                <a:latin typeface="Arial"/>
              </a:rPr>
              <a:t> O-Scope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b="1" u="sng" dirty="0">
                <a:solidFill>
                  <a:srgbClr val="000000"/>
                </a:solidFill>
                <a:latin typeface="Arial"/>
              </a:rPr>
              <a:t>MSO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— </a:t>
            </a:r>
            <a:r>
              <a:rPr lang="en-US" sz="1800" b="1" u="sng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ixed </a:t>
            </a:r>
            <a:r>
              <a:rPr lang="en-US" sz="1800" b="1" u="sng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ignal </a:t>
            </a:r>
            <a:r>
              <a:rPr lang="en-US" sz="1800" b="1" u="sng" dirty="0">
                <a:solidFill>
                  <a:srgbClr val="000000"/>
                </a:solidFill>
                <a:latin typeface="Arial"/>
              </a:rPr>
              <a:t>O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scilloscope (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осциллограф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смешанных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сигналов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содержат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каналы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сбора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данных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логического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анализатора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)</a:t>
            </a:r>
          </a:p>
        </p:txBody>
      </p:sp>
      <p:pic>
        <p:nvPicPr>
          <p:cNvPr id="2054" name="Picture 6" descr="Oscilloscope diagram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77000" y="593766"/>
            <a:ext cx="1962150" cy="188260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44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9458960" cy="457200"/>
          </a:xfrm>
        </p:spPr>
        <p:txBody>
          <a:bodyPr/>
          <a:lstStyle/>
          <a:p>
            <a:r>
              <a:rPr lang="az-Cyrl-AZ" dirty="0" smtClean="0">
                <a:latin typeface="+mj-lt"/>
              </a:rPr>
              <a:t>Основы </a:t>
            </a:r>
            <a:r>
              <a:rPr lang="az-Cyrl-AZ" dirty="0">
                <a:latin typeface="+mj-lt"/>
              </a:rPr>
              <a:t>проведения </a:t>
            </a:r>
            <a:r>
              <a:rPr lang="az-Cyrl-AZ" dirty="0" smtClean="0">
                <a:latin typeface="+mj-lt"/>
              </a:rPr>
              <a:t>измерений</a:t>
            </a:r>
            <a:endParaRPr lang="en-US" sz="3200" dirty="0"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−"/>
            </a:pPr>
            <a:r>
              <a:rPr lang="ru-RU" dirty="0"/>
              <a:t>Пробники передают сигнал с тестируемого устройства на входы BNC осциллографа.</a:t>
            </a:r>
          </a:p>
          <a:p>
            <a:pPr marL="285750" lvl="0" indent="-285750">
              <a:buFont typeface="Arial" pitchFamily="34" charset="0"/>
              <a:buChar char="−"/>
            </a:pPr>
            <a:r>
              <a:rPr lang="ru-RU" kern="0" dirty="0"/>
              <a:t>Существует множество различных пробников, которые используются в разных и особых целях </a:t>
            </a:r>
            <a:br>
              <a:rPr lang="ru-RU" kern="0" dirty="0"/>
            </a:br>
            <a:r>
              <a:rPr lang="ru-RU" kern="0" dirty="0"/>
              <a:t>(для высоких частот, высокого напряжения, тока и т. п</a:t>
            </a:r>
            <a:r>
              <a:rPr lang="ru-RU" kern="0" dirty="0" smtClean="0"/>
              <a:t>.).</a:t>
            </a:r>
            <a:endParaRPr lang="ru-RU" kern="0" dirty="0"/>
          </a:p>
          <a:p>
            <a:pPr marL="285750" lvl="0" indent="-285750">
              <a:buFont typeface="Arial" pitchFamily="34" charset="0"/>
              <a:buChar char="−"/>
            </a:pPr>
            <a:r>
              <a:rPr lang="ru-RU" kern="0" dirty="0"/>
              <a:t>Наиболее широко используемым типом пробника является "пассивный пробник 10:1 делителя напряжения".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endParaRPr lang="en-US" sz="1800" kern="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−"/>
            </a:pPr>
            <a:endParaRPr lang="en-US" sz="180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2" descr="http://upload.wikimedia.org/wikipedia/commons/thumb/6/67/ScopeProbe.JPG/220px-ScopeProbe.JPG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24400" y="1600200"/>
            <a:ext cx="3606800" cy="27051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91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1840" y="152400"/>
            <a:ext cx="7934960" cy="514350"/>
          </a:xfrm>
        </p:spPr>
        <p:txBody>
          <a:bodyPr/>
          <a:lstStyle/>
          <a:p>
            <a:r>
              <a:rPr lang="ru-RU" dirty="0"/>
              <a:t>Пассивный пробник 10:1 делителя напряжения</a:t>
            </a:r>
            <a:endParaRPr lang="en-US" sz="3200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935182" y="3962400"/>
            <a:ext cx="7370618" cy="1688960"/>
          </a:xfrm>
        </p:spPr>
        <p:txBody>
          <a:bodyPr/>
          <a:lstStyle/>
          <a:p>
            <a:pPr marL="228600" indent="-228600">
              <a:spcBef>
                <a:spcPts val="0"/>
              </a:spcBef>
              <a:spcAft>
                <a:spcPts val="1200"/>
              </a:spcAft>
            </a:pPr>
            <a:r>
              <a:rPr lang="en-US" sz="1800" u="sng" dirty="0" err="1">
                <a:solidFill>
                  <a:srgbClr val="000000"/>
                </a:solidFill>
                <a:latin typeface="Arial"/>
              </a:rPr>
              <a:t>Пассивный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означает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отсутствие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активных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элементов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например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транзисторов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или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усилителей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. 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</a:pPr>
            <a:r>
              <a:rPr lang="en-US" sz="1800" u="sng" dirty="0">
                <a:solidFill>
                  <a:srgbClr val="000000"/>
                </a:solidFill>
                <a:latin typeface="Arial"/>
              </a:rPr>
              <a:t>10:1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означает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что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амплитуда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сигнала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подаваемого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на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вход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BNC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осциллографа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уменьшается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на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коэффициент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равный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10.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Кроме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того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входной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импеданс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увеличивается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в 10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раз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.</a:t>
            </a:r>
            <a:endParaRPr lang="sk-SK" sz="1800" dirty="0">
              <a:solidFill>
                <a:srgbClr val="000000"/>
              </a:solidFill>
              <a:latin typeface="Arial"/>
            </a:endParaRPr>
          </a:p>
          <a:p>
            <a:pPr marL="231775" indent="-231775" algn="ctr">
              <a:buClr>
                <a:schemeClr val="accent1"/>
              </a:buClr>
            </a:pPr>
            <a:r>
              <a:rPr lang="ru-RU" sz="1800" b="1" i="1" dirty="0">
                <a:solidFill>
                  <a:srgbClr val="C00000"/>
                </a:solidFill>
                <a:latin typeface="+mn-lt"/>
              </a:rPr>
              <a:t>Примечание. Все измерения должны выполняться относительно точки заземления!</a:t>
            </a:r>
          </a:p>
          <a:p>
            <a:pPr marL="231775" indent="-231775">
              <a:buClr>
                <a:schemeClr val="accent1"/>
              </a:buClr>
            </a:pPr>
            <a:endParaRPr lang="en-US" sz="1800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5527" y="1455597"/>
            <a:ext cx="3200400" cy="18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auto">
          <a:xfrm>
            <a:off x="8153400" y="2357437"/>
            <a:ext cx="152400" cy="457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7016" y="1143000"/>
            <a:ext cx="5729796" cy="223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105400" y="3325826"/>
            <a:ext cx="3702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sz="1600" b="1" dirty="0">
                <a:solidFill>
                  <a:prstClr val="black"/>
                </a:solidFill>
              </a:rPr>
              <a:t>Модель пассивного пробника 10:1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31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62400" y="762000"/>
            <a:ext cx="48006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3244"/>
            <a:ext cx="8620760" cy="514350"/>
          </a:xfrm>
        </p:spPr>
        <p:txBody>
          <a:bodyPr/>
          <a:lstStyle/>
          <a:p>
            <a:r>
              <a:rPr lang="ru-RU" dirty="0"/>
              <a:t>Низкочастотная модель/модель для постоянного тока</a:t>
            </a:r>
            <a:endParaRPr lang="en-US" sz="3200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152400" y="3286858"/>
            <a:ext cx="8759483" cy="3505200"/>
          </a:xfrm>
        </p:spPr>
        <p:txBody>
          <a:bodyPr/>
          <a:lstStyle/>
          <a:p>
            <a:pPr marL="231775" indent="-231775">
              <a:spcBef>
                <a:spcPts val="600"/>
              </a:spcBef>
              <a:buClr>
                <a:schemeClr val="accent1"/>
              </a:buClr>
            </a:pPr>
            <a:r>
              <a:rPr lang="ru-RU" sz="1600" u="sng" dirty="0">
                <a:solidFill>
                  <a:schemeClr val="tx1"/>
                </a:solidFill>
                <a:latin typeface="+mn-lt"/>
              </a:rPr>
              <a:t>Низкочастотная модель/модель для постоянного тока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 должна быть упрощена до резистора 9 МОм с последовательным сопротивлением входа осциллографа на 1 МОм.</a:t>
            </a:r>
          </a:p>
          <a:p>
            <a:pPr marL="231775" indent="-231775"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</a:pPr>
            <a:r>
              <a:rPr lang="az-Cyrl-AZ" sz="1600" u="sng" dirty="0">
                <a:solidFill>
                  <a:schemeClr val="tx1"/>
                </a:solidFill>
                <a:latin typeface="+mn-lt"/>
              </a:rPr>
              <a:t>Коэффициент затухания пробника</a:t>
            </a:r>
          </a:p>
          <a:p>
            <a:pPr marL="461963" lvl="1" indent="-231775"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sz="1600" dirty="0" smtClean="0"/>
              <a:t>Некоторые </a:t>
            </a:r>
            <a:r>
              <a:rPr lang="ru-RU" sz="1600" dirty="0"/>
              <a:t>осциллографы, например </a:t>
            </a:r>
            <a:r>
              <a:rPr lang="en-US" sz="1600" dirty="0" err="1" smtClean="0"/>
              <a:t>Keysight</a:t>
            </a:r>
            <a:r>
              <a:rPr lang="ru-RU" sz="1600" dirty="0" smtClean="0"/>
              <a:t> </a:t>
            </a:r>
            <a:r>
              <a:rPr lang="ru-RU" sz="1600" dirty="0"/>
              <a:t>3000 серии X, автоматически определяют пробники 10:1 и настраивают все параметры отклонения и измерения напряжения относительно наконечника пробника.</a:t>
            </a:r>
          </a:p>
          <a:p>
            <a:pPr marL="461963" lvl="1" indent="-231775"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sz="1600" dirty="0"/>
              <a:t>Для некоторых осциллографов, например </a:t>
            </a:r>
            <a:r>
              <a:rPr lang="en-US" sz="1600" dirty="0" err="1" smtClean="0"/>
              <a:t>Keysight</a:t>
            </a:r>
            <a:r>
              <a:rPr lang="ru-RU" sz="1600" dirty="0" smtClean="0"/>
              <a:t> </a:t>
            </a:r>
            <a:r>
              <a:rPr lang="ru-RU" sz="1600" dirty="0"/>
              <a:t>2000 серии X, требуется ввести коэффициент затухания пробника 10:1 вручную.</a:t>
            </a:r>
          </a:p>
          <a:p>
            <a:pPr marL="231775" indent="-231775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ru-RU" sz="1600" u="sng" dirty="0">
                <a:solidFill>
                  <a:schemeClr val="tx1"/>
                </a:solidFill>
                <a:latin typeface="+mn-lt"/>
              </a:rPr>
              <a:t>Модель для динамического диапазона/переменного тока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будет рассмотрена далее, а такжев лабораторной работе № 5.</a:t>
            </a:r>
          </a:p>
          <a:p>
            <a:pPr marL="231775" indent="-231775">
              <a:spcBef>
                <a:spcPts val="600"/>
              </a:spcBef>
              <a:buClr>
                <a:schemeClr val="accent1"/>
              </a:buClr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	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" y="1030489"/>
            <a:ext cx="3200400" cy="18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953000" y="2822294"/>
            <a:ext cx="3702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/>
              <a:t>Модель</a:t>
            </a:r>
            <a:r>
              <a:rPr lang="en-US" sz="1600" b="1" dirty="0"/>
              <a:t> </a:t>
            </a:r>
            <a:r>
              <a:rPr lang="en-US" sz="1600" b="1" dirty="0" err="1"/>
              <a:t>пассивного</a:t>
            </a:r>
            <a:r>
              <a:rPr lang="en-US" sz="1600" b="1" dirty="0"/>
              <a:t> </a:t>
            </a:r>
            <a:r>
              <a:rPr lang="en-US" sz="1600" b="1" dirty="0" err="1"/>
              <a:t>пробника</a:t>
            </a:r>
            <a:r>
              <a:rPr lang="en-US" sz="1600" b="1" dirty="0"/>
              <a:t> 10:1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49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Описание дисплея осциллографа</a:t>
            </a:r>
            <a:endParaRPr lang="en-US" sz="3200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595332" y="4799130"/>
            <a:ext cx="8305800" cy="1444539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 Narrow" panose="020B0606020202030204" pitchFamily="34" charset="0"/>
              <a:buChar char="―"/>
            </a:pPr>
            <a:r>
              <a:rPr lang="ru-RU" sz="1800" dirty="0">
                <a:solidFill>
                  <a:schemeClr val="tx1"/>
                </a:solidFill>
                <a:latin typeface="+mn-lt"/>
              </a:rPr>
              <a:t>Область отображения сигнала представлена сеткой (или делениями).</a:t>
            </a:r>
          </a:p>
          <a:p>
            <a:pPr marL="342900" indent="-342900">
              <a:spcBef>
                <a:spcPts val="600"/>
              </a:spcBef>
              <a:buFont typeface="Arial Narrow" panose="020B0606020202030204" pitchFamily="34" charset="0"/>
              <a:buChar char="―"/>
            </a:pPr>
            <a:r>
              <a:rPr lang="ru-RU" sz="1800" dirty="0">
                <a:solidFill>
                  <a:schemeClr val="tx1"/>
                </a:solidFill>
                <a:latin typeface="+mn-lt"/>
              </a:rPr>
              <a:t>Расстояние между вертикальными линиями сетки соответствует настройке числа вольт на деление.</a:t>
            </a:r>
          </a:p>
          <a:p>
            <a:pPr marL="342900" indent="-342900">
              <a:spcBef>
                <a:spcPts val="600"/>
              </a:spcBef>
              <a:buFont typeface="Arial Narrow" panose="020B0606020202030204" pitchFamily="34" charset="0"/>
              <a:buChar char="―"/>
            </a:pPr>
            <a:r>
              <a:rPr lang="ru-RU" sz="1800" dirty="0">
                <a:solidFill>
                  <a:schemeClr val="tx1"/>
                </a:solidFill>
                <a:latin typeface="+mn-lt"/>
              </a:rPr>
              <a:t>Расстояние между горизонтальными линиями сетки соответствует настройке числа секунд на деление.</a:t>
            </a:r>
          </a:p>
        </p:txBody>
      </p:sp>
      <p:pic>
        <p:nvPicPr>
          <p:cNvPr id="25" name="Picture 24" descr="Scope Screen1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905000" y="907672"/>
            <a:ext cx="5475885" cy="351192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 rot="16200000">
            <a:off x="1191089" y="2500853"/>
            <a:ext cx="1065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1800" b="1" i="0" dirty="0" err="1">
                <a:latin typeface="Arial"/>
                <a:ea typeface="+mn-ea"/>
                <a:cs typeface="+mn-cs"/>
              </a:rPr>
              <a:t>Вольты</a:t>
            </a:r>
            <a:endParaRPr lang="en-US" sz="1800" b="1" i="0" dirty="0">
              <a:latin typeface="Arial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86311" y="4400490"/>
            <a:ext cx="92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1800" b="1" i="0" dirty="0" err="1">
                <a:latin typeface="Arial"/>
                <a:ea typeface="+mn-ea"/>
                <a:cs typeface="+mn-cs"/>
              </a:rPr>
              <a:t>Время</a:t>
            </a:r>
            <a:endParaRPr lang="en-US" sz="1800" b="1" i="0" dirty="0">
              <a:latin typeface="Arial"/>
              <a:ea typeface="+mn-ea"/>
              <a:cs typeface="+mn-cs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rot="5400000" flipH="1" flipV="1">
            <a:off x="1188421" y="1600200"/>
            <a:ext cx="1066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16200000" flipH="1">
            <a:off x="1151115" y="3847306"/>
            <a:ext cx="11430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rot="10800000">
            <a:off x="2078099" y="4629090"/>
            <a:ext cx="2055812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5276911" y="4629090"/>
            <a:ext cx="2058988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Oval 33"/>
          <p:cNvSpPr/>
          <p:nvPr/>
        </p:nvSpPr>
        <p:spPr bwMode="auto">
          <a:xfrm>
            <a:off x="5933683" y="809172"/>
            <a:ext cx="685800" cy="381000"/>
          </a:xfrm>
          <a:prstGeom prst="ellipse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1985797" y="823686"/>
            <a:ext cx="685800" cy="381000"/>
          </a:xfrm>
          <a:prstGeom prst="ellipse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76511" y="1185446"/>
            <a:ext cx="21941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1200" b="1" i="0" dirty="0" err="1">
                <a:solidFill>
                  <a:srgbClr val="FFFF00"/>
                </a:solidFill>
                <a:latin typeface="Arial"/>
                <a:ea typeface="+mn-ea"/>
                <a:cs typeface="+mn-cs"/>
              </a:rPr>
              <a:t>Отклонение</a:t>
            </a:r>
            <a:r>
              <a:rPr lang="en-US" sz="1200" b="1" i="0" dirty="0">
                <a:solidFill>
                  <a:srgbClr val="FFFF00"/>
                </a:solidFill>
                <a:latin typeface="Arial"/>
                <a:ea typeface="+mn-ea"/>
                <a:cs typeface="+mn-cs"/>
              </a:rPr>
              <a:t> = 1 В/</a:t>
            </a:r>
            <a:r>
              <a:rPr lang="en-US" sz="1200" b="1" i="0" dirty="0" err="1">
                <a:solidFill>
                  <a:srgbClr val="FFFF00"/>
                </a:solidFill>
                <a:latin typeface="Arial"/>
                <a:ea typeface="+mn-ea"/>
                <a:cs typeface="+mn-cs"/>
              </a:rPr>
              <a:t>деление</a:t>
            </a:r>
            <a:endParaRPr lang="en-US" sz="1200" b="1" i="0" dirty="0">
              <a:solidFill>
                <a:srgbClr val="FFFF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00711" y="1185446"/>
            <a:ext cx="2213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1200" b="1" i="0" dirty="0" err="1">
                <a:solidFill>
                  <a:srgbClr val="FFFF00"/>
                </a:solidFill>
                <a:latin typeface="Arial"/>
                <a:ea typeface="+mn-ea"/>
                <a:cs typeface="+mn-cs"/>
              </a:rPr>
              <a:t>Развертка</a:t>
            </a:r>
            <a:r>
              <a:rPr lang="en-US" sz="1200" b="1" i="0" dirty="0">
                <a:solidFill>
                  <a:srgbClr val="FFFF00"/>
                </a:solidFill>
                <a:latin typeface="Arial"/>
                <a:ea typeface="+mn-ea"/>
                <a:cs typeface="+mn-cs"/>
              </a:rPr>
              <a:t> = 1 </a:t>
            </a:r>
            <a:r>
              <a:rPr lang="en-US" sz="1200" b="1" i="0" dirty="0" err="1">
                <a:solidFill>
                  <a:srgbClr val="FFFF00"/>
                </a:solidFill>
                <a:latin typeface="Arial"/>
                <a:ea typeface="+mn-ea"/>
                <a:cs typeface="+mn-cs"/>
              </a:rPr>
              <a:t>мкс</a:t>
            </a:r>
            <a:r>
              <a:rPr lang="en-US" sz="1200" b="1" i="0" dirty="0">
                <a:solidFill>
                  <a:srgbClr val="FFFF00"/>
                </a:solidFill>
                <a:latin typeface="Arial"/>
                <a:ea typeface="+mn-ea"/>
                <a:cs typeface="+mn-cs"/>
              </a:rPr>
              <a:t>/</a:t>
            </a:r>
            <a:r>
              <a:rPr lang="en-US" sz="1200" b="1" i="0" dirty="0" err="1">
                <a:solidFill>
                  <a:srgbClr val="FFFF00"/>
                </a:solidFill>
                <a:latin typeface="Arial"/>
                <a:ea typeface="+mn-ea"/>
                <a:cs typeface="+mn-cs"/>
              </a:rPr>
              <a:t>деление</a:t>
            </a:r>
            <a:endParaRPr lang="en-US" sz="1200" b="1" i="0" dirty="0">
              <a:solidFill>
                <a:srgbClr val="FFFF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 rot="10800000" flipV="1">
            <a:off x="6505576" y="1609725"/>
            <a:ext cx="27622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5467350" y="1609725"/>
            <a:ext cx="295275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5732141" y="1466850"/>
            <a:ext cx="8210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1000" b="1" i="0" dirty="0">
                <a:solidFill>
                  <a:srgbClr val="FFFF00"/>
                </a:solidFill>
                <a:latin typeface="Arial"/>
                <a:ea typeface="+mn-ea"/>
                <a:cs typeface="+mn-cs"/>
              </a:rPr>
              <a:t>1 </a:t>
            </a:r>
            <a:r>
              <a:rPr lang="en-US" sz="1000" b="1" i="0" dirty="0" err="1">
                <a:solidFill>
                  <a:srgbClr val="FFFF00"/>
                </a:solidFill>
                <a:latin typeface="Arial"/>
                <a:ea typeface="+mn-ea"/>
                <a:cs typeface="+mn-cs"/>
              </a:rPr>
              <a:t>деление</a:t>
            </a:r>
            <a:endParaRPr lang="en-US" sz="1000" b="1" i="0" dirty="0">
              <a:solidFill>
                <a:srgbClr val="FFFF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 rot="5400000" flipH="1" flipV="1">
            <a:off x="3845188" y="2651918"/>
            <a:ext cx="276224" cy="158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rot="16200000" flipH="1">
            <a:off x="3830902" y="1675608"/>
            <a:ext cx="304798" cy="158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TextBox 43"/>
          <p:cNvSpPr txBox="1"/>
          <p:nvPr/>
        </p:nvSpPr>
        <p:spPr>
          <a:xfrm rot="16200000">
            <a:off x="3573465" y="2059646"/>
            <a:ext cx="8210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1000" b="1" i="0" dirty="0">
                <a:solidFill>
                  <a:srgbClr val="FFFF00"/>
                </a:solidFill>
                <a:latin typeface="Arial"/>
                <a:ea typeface="+mn-ea"/>
                <a:cs typeface="+mn-cs"/>
              </a:rPr>
              <a:t>1 </a:t>
            </a:r>
            <a:r>
              <a:rPr lang="en-US" sz="1000" b="1" i="0" dirty="0" err="1">
                <a:solidFill>
                  <a:srgbClr val="FFFF00"/>
                </a:solidFill>
                <a:latin typeface="Arial"/>
                <a:ea typeface="+mn-ea"/>
                <a:cs typeface="+mn-cs"/>
              </a:rPr>
              <a:t>деление</a:t>
            </a:r>
            <a:endParaRPr lang="en-US" sz="1000" b="1" i="0" dirty="0">
              <a:solidFill>
                <a:srgbClr val="FFFF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6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4596" y="194608"/>
            <a:ext cx="8468360" cy="514350"/>
          </a:xfrm>
        </p:spPr>
        <p:txBody>
          <a:bodyPr/>
          <a:lstStyle/>
          <a:p>
            <a:r>
              <a:rPr lang="ru-RU" dirty="0"/>
              <a:t>Выполнение измерений методом визуальной оценки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68334" y="4876800"/>
            <a:ext cx="7794665" cy="1143001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ru-RU" dirty="0"/>
              <a:t>Период (T) = 4 деления x 1 мкс/деление = 4 мкс, Част = 1/T = 250 кГц.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ru-RU" dirty="0"/>
              <a:t>V парный импульс = 6 делений x 1 В/деление = 6 В при парном импульсе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ru-RU" dirty="0"/>
              <a:t>V макс = +4 деления x 1 В/деление = +4 В, V мин = ?</a:t>
            </a:r>
          </a:p>
          <a:p>
            <a:endParaRPr lang="en-US" dirty="0"/>
          </a:p>
        </p:txBody>
      </p:sp>
      <p:sp>
        <p:nvSpPr>
          <p:cNvPr id="70" name="Rectangle 3"/>
          <p:cNvSpPr txBox="1">
            <a:spLocks noChangeArrowheads="1"/>
          </p:cNvSpPr>
          <p:nvPr/>
        </p:nvSpPr>
        <p:spPr>
          <a:xfrm>
            <a:off x="374122" y="749878"/>
            <a:ext cx="7239000" cy="457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87375" indent="-169863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155575" algn="l" defTabSz="893763" rtl="0" eaLnBrk="1" latinLnBrk="0" hangingPunct="1">
              <a:spcBef>
                <a:spcPts val="600"/>
              </a:spcBef>
              <a:buClr>
                <a:srgbClr val="9C9C9C"/>
              </a:buClr>
              <a:buFont typeface="Arial" panose="020B0604020202020204" pitchFamily="34" charset="0"/>
              <a:buChar char="-"/>
              <a:defRPr sz="1800" kern="1200">
                <a:solidFill>
                  <a:srgbClr val="9C9C9C"/>
                </a:solidFill>
                <a:latin typeface="+mn-lt"/>
                <a:ea typeface="+mn-ea"/>
                <a:cs typeface="+mn-cs"/>
              </a:defRPr>
            </a:lvl3pPr>
            <a:lvl4pPr marL="1177925" indent="-161925" algn="l" defTabSz="914400" rtl="0" eaLnBrk="1" latinLnBrk="0" hangingPunct="1"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171450" algn="l" defTabSz="914400" rtl="0" eaLnBrk="1" latinLnBrk="0" hangingPunct="1">
              <a:spcBef>
                <a:spcPts val="300"/>
              </a:spcBef>
              <a:buFont typeface="Arial" pitchFamily="34" charset="0"/>
              <a:buChar char="-"/>
              <a:defRPr sz="1800" kern="1200">
                <a:solidFill>
                  <a:srgbClr val="9C9C9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az-Cyrl-AZ" sz="2000" dirty="0">
                <a:solidFill>
                  <a:srgbClr val="555555"/>
                </a:solidFill>
                <a:latin typeface="Arial Narrow"/>
              </a:rPr>
              <a:t>Наиболее распространенный метод измерения</a:t>
            </a:r>
          </a:p>
          <a:p>
            <a:pPr>
              <a:spcBef>
                <a:spcPts val="600"/>
              </a:spcBef>
            </a:pPr>
            <a:endParaRPr lang="en-US" sz="2000" dirty="0" smtClean="0">
              <a:solidFill>
                <a:srgbClr val="555555"/>
              </a:solidFill>
              <a:latin typeface="Arial Narrow"/>
            </a:endParaRPr>
          </a:p>
        </p:txBody>
      </p:sp>
      <p:pic>
        <p:nvPicPr>
          <p:cNvPr id="25" name="Picture 24" descr="Scope Screen1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938509" y="1296185"/>
            <a:ext cx="5475885" cy="351192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 rot="16200000">
            <a:off x="3351726" y="2979171"/>
            <a:ext cx="16269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1200" b="1" i="0" dirty="0">
                <a:solidFill>
                  <a:srgbClr val="FFFF00"/>
                </a:solidFill>
                <a:latin typeface="Arial"/>
                <a:ea typeface="+mn-ea"/>
                <a:cs typeface="+mn-cs"/>
              </a:rPr>
              <a:t>V </a:t>
            </a:r>
            <a:r>
              <a:rPr lang="en-US" sz="1200" b="1" i="0" dirty="0" err="1">
                <a:solidFill>
                  <a:srgbClr val="FFFF00"/>
                </a:solidFill>
                <a:latin typeface="Arial"/>
                <a:ea typeface="+mn-ea"/>
                <a:cs typeface="+mn-cs"/>
              </a:rPr>
              <a:t>парный</a:t>
            </a:r>
            <a:r>
              <a:rPr lang="en-US" sz="1200" b="1" i="0" dirty="0">
                <a:solidFill>
                  <a:srgbClr val="FFFF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1" i="0" dirty="0" err="1">
                <a:solidFill>
                  <a:srgbClr val="FFFF00"/>
                </a:solidFill>
                <a:latin typeface="Arial"/>
                <a:ea typeface="+mn-ea"/>
                <a:cs typeface="+mn-cs"/>
              </a:rPr>
              <a:t>импульс</a:t>
            </a:r>
            <a:endParaRPr lang="en-US" sz="1200" b="1" i="0" dirty="0">
              <a:solidFill>
                <a:srgbClr val="FFFF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81281" y="4355449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1400" b="1" i="0">
                <a:solidFill>
                  <a:srgbClr val="FFFF00"/>
                </a:solidFill>
                <a:latin typeface="Arial"/>
                <a:ea typeface="+mn-ea"/>
                <a:cs typeface="+mn-cs"/>
              </a:rPr>
              <a:t>Период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4195481" y="3931131"/>
            <a:ext cx="1589" cy="39438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5766653" y="4503313"/>
            <a:ext cx="6096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Oval 33"/>
          <p:cNvSpPr/>
          <p:nvPr/>
        </p:nvSpPr>
        <p:spPr bwMode="auto">
          <a:xfrm>
            <a:off x="5967192" y="1197685"/>
            <a:ext cx="685800" cy="381000"/>
          </a:xfrm>
          <a:prstGeom prst="ellipse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2019306" y="1212199"/>
            <a:ext cx="685800" cy="381000"/>
          </a:xfrm>
          <a:prstGeom prst="ellipse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38509" y="1573959"/>
            <a:ext cx="21941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1200" b="1" i="0" dirty="0" err="1">
                <a:solidFill>
                  <a:srgbClr val="FFFF00"/>
                </a:solidFill>
                <a:latin typeface="Arial"/>
                <a:ea typeface="+mn-ea"/>
                <a:cs typeface="+mn-cs"/>
              </a:rPr>
              <a:t>Отклонение</a:t>
            </a:r>
            <a:r>
              <a:rPr lang="en-US" sz="1200" b="1" i="0" dirty="0">
                <a:solidFill>
                  <a:srgbClr val="FFFF00"/>
                </a:solidFill>
                <a:latin typeface="Arial"/>
                <a:ea typeface="+mn-ea"/>
                <a:cs typeface="+mn-cs"/>
              </a:rPr>
              <a:t> = 1 В/</a:t>
            </a:r>
            <a:r>
              <a:rPr lang="en-US" sz="1200" b="1" i="0" dirty="0" err="1">
                <a:solidFill>
                  <a:srgbClr val="FFFF00"/>
                </a:solidFill>
                <a:latin typeface="Arial"/>
                <a:ea typeface="+mn-ea"/>
                <a:cs typeface="+mn-cs"/>
              </a:rPr>
              <a:t>деление</a:t>
            </a:r>
            <a:endParaRPr lang="en-US" sz="1200" b="1" i="0" dirty="0">
              <a:solidFill>
                <a:srgbClr val="FFFF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34220" y="1573959"/>
            <a:ext cx="2213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1200" b="1" i="0" dirty="0" err="1">
                <a:solidFill>
                  <a:srgbClr val="FFFF00"/>
                </a:solidFill>
                <a:latin typeface="Arial"/>
                <a:ea typeface="+mn-ea"/>
                <a:cs typeface="+mn-cs"/>
              </a:rPr>
              <a:t>Развертка</a:t>
            </a:r>
            <a:r>
              <a:rPr lang="en-US" sz="1200" b="1" i="0" dirty="0">
                <a:solidFill>
                  <a:srgbClr val="FFFF00"/>
                </a:solidFill>
                <a:latin typeface="Arial"/>
                <a:ea typeface="+mn-ea"/>
                <a:cs typeface="+mn-cs"/>
              </a:rPr>
              <a:t> = 1 </a:t>
            </a:r>
            <a:r>
              <a:rPr lang="en-US" sz="1200" b="1" i="0" dirty="0" err="1">
                <a:solidFill>
                  <a:srgbClr val="FFFF00"/>
                </a:solidFill>
                <a:latin typeface="Arial"/>
                <a:ea typeface="+mn-ea"/>
                <a:cs typeface="+mn-cs"/>
              </a:rPr>
              <a:t>мкс</a:t>
            </a:r>
            <a:r>
              <a:rPr lang="en-US" sz="1200" b="1" i="0" dirty="0">
                <a:solidFill>
                  <a:srgbClr val="FFFF00"/>
                </a:solidFill>
                <a:latin typeface="Arial"/>
                <a:ea typeface="+mn-ea"/>
                <a:cs typeface="+mn-cs"/>
              </a:rPr>
              <a:t>/</a:t>
            </a:r>
            <a:r>
              <a:rPr lang="en-US" sz="1200" b="1" i="0" dirty="0" err="1">
                <a:solidFill>
                  <a:srgbClr val="FFFF00"/>
                </a:solidFill>
                <a:latin typeface="Arial"/>
                <a:ea typeface="+mn-ea"/>
                <a:cs typeface="+mn-cs"/>
              </a:rPr>
              <a:t>деление</a:t>
            </a:r>
            <a:endParaRPr lang="en-US" sz="1200" b="1" i="0" dirty="0">
              <a:solidFill>
                <a:srgbClr val="FFFF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4195481" y="1854457"/>
            <a:ext cx="1589" cy="4390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10800000" flipV="1">
            <a:off x="4209997" y="4503313"/>
            <a:ext cx="624113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 rot="16200000">
            <a:off x="2793384" y="2513225"/>
            <a:ext cx="6871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1200" b="1" i="0" dirty="0">
                <a:solidFill>
                  <a:srgbClr val="FFFF00"/>
                </a:solidFill>
                <a:latin typeface="Arial"/>
                <a:ea typeface="+mn-ea"/>
                <a:cs typeface="+mn-cs"/>
              </a:rPr>
              <a:t>V </a:t>
            </a:r>
            <a:r>
              <a:rPr lang="en-US" sz="1200" b="1" i="0" dirty="0" err="1">
                <a:solidFill>
                  <a:srgbClr val="FFFF00"/>
                </a:solidFill>
                <a:latin typeface="Arial"/>
                <a:ea typeface="+mn-ea"/>
                <a:cs typeface="+mn-cs"/>
              </a:rPr>
              <a:t>макс</a:t>
            </a:r>
            <a:endParaRPr lang="en-US" sz="1200" b="1" i="0" dirty="0">
              <a:solidFill>
                <a:srgbClr val="FFFF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 rot="5400000" flipH="1" flipV="1">
            <a:off x="2958478" y="2102219"/>
            <a:ext cx="3810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rot="5400000" flipH="1" flipV="1">
            <a:off x="2919584" y="3291373"/>
            <a:ext cx="4572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oval" w="med" len="med"/>
            <a:tailEnd type="none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-195091" y="3174551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b="1" i="0" dirty="0" err="1">
                <a:latin typeface="Arial"/>
                <a:ea typeface="+mn-ea"/>
                <a:cs typeface="+mn-cs"/>
              </a:rPr>
              <a:t>Индикатор</a:t>
            </a:r>
            <a:r>
              <a:rPr lang="en-US" sz="1200" b="1" i="0" dirty="0">
                <a:latin typeface="Arial"/>
                <a:ea typeface="+mn-ea"/>
                <a:cs typeface="+mn-cs"/>
              </a:rPr>
              <a:t> </a:t>
            </a:r>
            <a:r>
              <a:rPr lang="en-US" sz="1200" b="1" i="0" dirty="0" err="1">
                <a:latin typeface="Arial"/>
                <a:ea typeface="+mn-ea"/>
                <a:cs typeface="+mn-cs"/>
              </a:rPr>
              <a:t>уровня</a:t>
            </a:r>
            <a:r>
              <a:rPr lang="en-US" sz="1200" b="1" i="0" dirty="0">
                <a:latin typeface="Arial"/>
                <a:ea typeface="+mn-ea"/>
                <a:cs typeface="+mn-cs"/>
              </a:rPr>
              <a:t> </a:t>
            </a:r>
            <a:r>
              <a:rPr lang="en-US" sz="1200" b="1" i="0" dirty="0" err="1">
                <a:latin typeface="Arial"/>
                <a:ea typeface="+mn-ea"/>
                <a:cs typeface="+mn-cs"/>
              </a:rPr>
              <a:t>заземления</a:t>
            </a:r>
            <a:r>
              <a:rPr lang="en-US" sz="1200" b="1" i="0" dirty="0">
                <a:latin typeface="Arial"/>
                <a:ea typeface="+mn-ea"/>
                <a:cs typeface="+mn-cs"/>
              </a:rPr>
              <a:t> (0,0 В)</a:t>
            </a:r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1481309" y="3559891"/>
            <a:ext cx="3810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Oval 47"/>
          <p:cNvSpPr/>
          <p:nvPr/>
        </p:nvSpPr>
        <p:spPr bwMode="auto">
          <a:xfrm>
            <a:off x="1876823" y="3407485"/>
            <a:ext cx="304800" cy="304800"/>
          </a:xfrm>
          <a:prstGeom prst="ellipse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66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ope Fundamentals for EE Students">
  <a:themeElements>
    <a:clrScheme name="Keysight Theme">
      <a:dk1>
        <a:sysClr val="windowText" lastClr="000000"/>
      </a:dk1>
      <a:lt1>
        <a:sysClr val="window" lastClr="FFFFFF"/>
      </a:lt1>
      <a:dk2>
        <a:srgbClr val="555555"/>
      </a:dk2>
      <a:lt2>
        <a:srgbClr val="E8E8E8"/>
      </a:lt2>
      <a:accent1>
        <a:srgbClr val="24377C"/>
      </a:accent1>
      <a:accent2>
        <a:srgbClr val="8B3C8F"/>
      </a:accent2>
      <a:accent3>
        <a:srgbClr val="ED5E1A"/>
      </a:accent3>
      <a:accent4>
        <a:srgbClr val="8DC229"/>
      </a:accent4>
      <a:accent5>
        <a:srgbClr val="E90029"/>
      </a:accent5>
      <a:accent6>
        <a:srgbClr val="891518"/>
      </a:accent6>
      <a:hlink>
        <a:srgbClr val="E90029"/>
      </a:hlink>
      <a:folHlink>
        <a:srgbClr val="891518"/>
      </a:folHlink>
    </a:clrScheme>
    <a:fontScheme name="AGILENT PPT &amp; OUTLOOK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6350">
          <a:noFill/>
        </a:ln>
      </a:spPr>
      <a:bodyPr rtlCol="0" anchor="ctr"/>
      <a:lstStyle>
        <a:defPPr algn="ctr">
          <a:defRPr sz="19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7011</Words>
  <Application>Microsoft Office PowerPoint</Application>
  <PresentationFormat>On-screen Show (4:3)</PresentationFormat>
  <Paragraphs>441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Scope Fundamentals for EE Students</vt:lpstr>
      <vt:lpstr>Основные принципы работы осциллографа </vt:lpstr>
      <vt:lpstr>Программа</vt:lpstr>
      <vt:lpstr>Что такое осциллограф?</vt:lpstr>
      <vt:lpstr>Другие варианты названия</vt:lpstr>
      <vt:lpstr>Основы проведения измерений</vt:lpstr>
      <vt:lpstr>Пассивный пробник 10:1 делителя напряжения</vt:lpstr>
      <vt:lpstr>Низкочастотная модель/модель для постоянного тока</vt:lpstr>
      <vt:lpstr>Описание дисплея осциллографа</vt:lpstr>
      <vt:lpstr>Выполнение измерений методом визуальной оценки</vt:lpstr>
      <vt:lpstr>Выполнение измерений с помощью курсоров</vt:lpstr>
      <vt:lpstr>Выполнение измерений с помощью автоматических </vt:lpstr>
      <vt:lpstr>Основные элементы управления настройкой осциллографа</vt:lpstr>
      <vt:lpstr>Надлежащее масштабирование сигнала</vt:lpstr>
      <vt:lpstr>Описание запуска осциллографа</vt:lpstr>
      <vt:lpstr>Примеры запуска</vt:lpstr>
      <vt:lpstr>Расширенный запуск осциллографа</vt:lpstr>
      <vt:lpstr>Принцип работы осциллографа</vt:lpstr>
      <vt:lpstr>Характеристики работы осциллографа</vt:lpstr>
      <vt:lpstr>Выбор нужной полосы пропускания</vt:lpstr>
      <vt:lpstr>Другие важные характеристики осциллографа</vt:lpstr>
      <vt:lpstr>Повторение измерения — модель пробника для динамического диапазона/переменного тока</vt:lpstr>
      <vt:lpstr>Компенсация пробников</vt:lpstr>
      <vt:lpstr>Нагрузка пробника</vt:lpstr>
      <vt:lpstr>Задание</vt:lpstr>
      <vt:lpstr>Использование лабораторного руководства по осциллографам и учебного пособия</vt:lpstr>
      <vt:lpstr>Рекомендации по работе с лабораторным руководством</vt:lpstr>
      <vt:lpstr>Доступ ко встроенным обучающим сигналам</vt:lpstr>
      <vt:lpstr>Дополнительные технические ресурсы, поставляемые Keysight Technologies</vt:lpstr>
      <vt:lpstr>Вопросы и ответы</vt:lpstr>
    </vt:vector>
  </TitlesOfParts>
  <Company>Agilent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принципы работы осциллографа </dc:title>
  <dc:creator>Administrator</dc:creator>
  <cp:lastModifiedBy>Administrator</cp:lastModifiedBy>
  <cp:revision>77</cp:revision>
  <dcterms:created xsi:type="dcterms:W3CDTF">2014-12-23T00:57:45Z</dcterms:created>
  <dcterms:modified xsi:type="dcterms:W3CDTF">2015-01-05T17:29:54Z</dcterms:modified>
</cp:coreProperties>
</file>